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Encode Sans ExtraLight"/>
      <p:regular r:id="rId38"/>
      <p:bold r:id="rId39"/>
    </p:embeddedFont>
    <p:embeddedFont>
      <p:font typeface="Proxima Nova"/>
      <p:regular r:id="rId40"/>
      <p:bold r:id="rId41"/>
      <p:italic r:id="rId42"/>
      <p:boldItalic r:id="rId43"/>
    </p:embeddedFont>
    <p:embeddedFont>
      <p:font typeface="Encode Sans"/>
      <p:regular r:id="rId44"/>
      <p:bold r:id="rId45"/>
    </p:embeddedFont>
    <p:embeddedFont>
      <p:font typeface="Encode Sans SemiBold"/>
      <p:regular r:id="rId46"/>
      <p:bold r:id="rId47"/>
    </p:embeddedFont>
    <p:embeddedFont>
      <p:font typeface="Encode Sans Light"/>
      <p:regular r:id="rId48"/>
      <p:bold r:id="rId49"/>
    </p:embeddedFont>
    <p:embeddedFont>
      <p:font typeface="Encode Sans Medium"/>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avid Tri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3FCC3A-EEA7-481A-84EB-4FB29C8E21E1}">
  <a:tblStyle styleId="{563FCC3A-EEA7-481A-84EB-4FB29C8E21E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DE38115-BC30-4B93-9245-07D64E3DB50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EncodeSans-regular.fntdata"/><Relationship Id="rId43" Type="http://schemas.openxmlformats.org/officeDocument/2006/relationships/font" Target="fonts/ProximaNova-boldItalic.fntdata"/><Relationship Id="rId46" Type="http://schemas.openxmlformats.org/officeDocument/2006/relationships/font" Target="fonts/EncodeSansSemiBold-regular.fntdata"/><Relationship Id="rId45" Type="http://schemas.openxmlformats.org/officeDocument/2006/relationships/font" Target="fonts/Encode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EncodeSansLight-regular.fntdata"/><Relationship Id="rId47" Type="http://schemas.openxmlformats.org/officeDocument/2006/relationships/font" Target="fonts/EncodeSansSemiBold-bold.fntdata"/><Relationship Id="rId49" Type="http://schemas.openxmlformats.org/officeDocument/2006/relationships/font" Target="fonts/EncodeSans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EncodeSansExtraLight-bold.fntdata"/><Relationship Id="rId38" Type="http://schemas.openxmlformats.org/officeDocument/2006/relationships/font" Target="fonts/EncodeSansExtra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ncodeSansMedium-bold.fntdata"/><Relationship Id="rId50" Type="http://schemas.openxmlformats.org/officeDocument/2006/relationships/font" Target="fonts/EncodeSansMedium-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0-30T04:50:22.026">
    <p:pos x="6000" y="0"/>
    <p:text>Reminder to update all of the "fast" references to "convenient" and expensive to "high margin".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291df5dcd7_6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1df5dcd7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91df5dcd7_3_6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1df5dcd7_3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 3 graphs into one to show changes? not so scattered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91df5dcd7_3_6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1df5dcd7_3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91df5dcd7_3_6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1df5dcd7_3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291df5dcd7_6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1df5dcd7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tier 1/2/3: more dense populated area for tier 1 compared to 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91df5dcd7_5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1df5dcd7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of the intersection point (1-2 years) between investment and saving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291df5dcd7_2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1df5dcd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chemeClr val="dk1"/>
                </a:solidFill>
              </a:rPr>
              <a:t>However, influenced by multiple trends in the market such as shopping diversification and change of consumer habits, focusing on the store itself is not sufficient anymore. In order to expand at a rapid rate, we aim to transform our shopping experience into an enjoyable and essential part of our customers’ lives. So allow me introduce to you our vision of Country’s Best and the C+ concept.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92f1788a4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2f1788a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 Model is the ultimate driver of success in the new retail era. It consists of 4 important parts: Convenience, Care, Commerce and Community. Our goal is to further differentiate ourselves from large-scale, all-around retailers such as Whole Foods and find a new place in the market by staying closer to the customers and their daily lives. Now my teammate and I will demonstrate to you some of the key components of C+ in practice.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291df5dcd7_4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1df5dcd7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291df5dcd7_4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1df5dcd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291df5dcd7_4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1df5dcd7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91df5dcd7_6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1df5dcd7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292f1788a4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2f1788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of the rise of eCommerce and various ramifications of traditional retail, consumers will not buy all of the things in one store anymore. As a result, convenience stores need to more targeted service and appeal more to the customers’ essential lifestyles. As a company who operate on its “friendly neighbor” reputation, the important question we need to ask ourselves is “What does the Community Want?”So instead of providing an all-around SKU combination ranging from beauty aids to automotive parts, we aim to adjust our product line to provide only the most demanded and fast-flowing goods such as beverages, band-aids and condoms.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291df5dcd7_2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1df5dcd7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means that we will reduce the sales of beauty aids and automotive parts, thus closing the gap between our store and customers’ everyday lives. Here the keyword is lifestyle, you can see some of the things we will focus on in the future and some of the things we will discourage. This concept also echoes with large c-store chains in East Asia too where companies like Family-Mart and Lawson are all making changes like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291df5dcd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1df5dc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goal is to trim our current product line from over 3000 SKUs down to about 2500, cutting away products that are </a:t>
            </a:r>
            <a:r>
              <a:rPr lang="en"/>
              <a:t>sluggish or incompatible to our core value (lifestyle). At the same time, As we </a:t>
            </a:r>
            <a:r>
              <a:rPr lang="en"/>
              <a:t>closely monitor the change in customer’s preferences, we recommend replacing 1000-1500 SKUs annually to continuously stay on the top of the trends. With this and the application of Big Data we can also decrease our inventory level to save more cash at the end of the year.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291df5dcd7_2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1df5dcd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Outreach , more visible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292f1788a4_1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92f1788a4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292f1788a4_1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2f1788a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292f1788a4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2f1788a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110+140=250    64%</a:t>
            </a:r>
            <a:endParaRPr/>
          </a:p>
          <a:p>
            <a:pPr indent="0" lvl="0" marL="0" rtl="0" algn="l">
              <a:spcBef>
                <a:spcPts val="0"/>
              </a:spcBef>
              <a:spcAft>
                <a:spcPts val="0"/>
              </a:spcAft>
              <a:buNone/>
            </a:pPr>
            <a:r>
              <a:rPr lang="en"/>
              <a:t>140   36%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292f1788a4_1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2f1788a4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91df5dcd7_1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1df5dcd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292f1788a4_1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2f1788a4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292f1788a4_1_2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2f1788a4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291df5dcd7_4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1df5dcd7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291df5dcd7_3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1df5dcd7_3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91df5dcd7_3_6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1df5dcd7_3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91df5dcd7_3_7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1df5dcd7_3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91df5dcd7_3_6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1df5dcd7_3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291df5dcd7_3_6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1df5dcd7_3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Confusing. internal changes vs external changes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BA3B21"/>
        </a:solidFill>
      </p:bgPr>
    </p:bg>
    <p:spTree>
      <p:nvGrpSpPr>
        <p:cNvPr id="9" name="Shape 9"/>
        <p:cNvGrpSpPr/>
        <p:nvPr/>
      </p:nvGrpSpPr>
      <p:grpSpPr>
        <a:xfrm>
          <a:off x="0" y="0"/>
          <a:ext cx="0" cy="0"/>
          <a:chOff x="0" y="0"/>
          <a:chExt cx="0" cy="0"/>
        </a:xfrm>
      </p:grpSpPr>
      <p:sp>
        <p:nvSpPr>
          <p:cNvPr id="10" name="Google Shape;10;p2"/>
          <p:cNvSpPr/>
          <p:nvPr/>
        </p:nvSpPr>
        <p:spPr>
          <a:xfrm>
            <a:off x="0" y="3493950"/>
            <a:ext cx="9144000" cy="1649400"/>
          </a:xfrm>
          <a:prstGeom prst="rect">
            <a:avLst/>
          </a:pr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 name="Google Shape;11;p2"/>
          <p:cNvSpPr/>
          <p:nvPr/>
        </p:nvSpPr>
        <p:spPr>
          <a:xfrm>
            <a:off x="3747300" y="3493900"/>
            <a:ext cx="1649400" cy="1649400"/>
          </a:xfrm>
          <a:prstGeom prst="rect">
            <a:avLst/>
          </a:prstGeom>
          <a:solidFill>
            <a:srgbClr val="4F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984050" y="0"/>
            <a:ext cx="7175700" cy="3493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1"/>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 name="Google Shape;81;p11"/>
          <p:cNvSpPr/>
          <p:nvPr/>
        </p:nvSpPr>
        <p:spPr>
          <a:xfrm>
            <a:off x="3473700" y="4593700"/>
            <a:ext cx="2196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BA3B21"/>
        </a:solidFill>
      </p:bgPr>
    </p:bg>
    <p:spTree>
      <p:nvGrpSpPr>
        <p:cNvPr id="83" name="Shape 83"/>
        <p:cNvGrpSpPr/>
        <p:nvPr/>
      </p:nvGrpSpPr>
      <p:grpSpPr>
        <a:xfrm>
          <a:off x="0" y="0"/>
          <a:ext cx="0" cy="0"/>
          <a:chOff x="0" y="0"/>
          <a:chExt cx="0" cy="0"/>
        </a:xfrm>
      </p:grpSpPr>
      <p:sp>
        <p:nvSpPr>
          <p:cNvPr id="84" name="Google Shape;84;p12"/>
          <p:cNvSpPr/>
          <p:nvPr/>
        </p:nvSpPr>
        <p:spPr>
          <a:xfrm>
            <a:off x="0" y="4593700"/>
            <a:ext cx="9144000" cy="549600"/>
          </a:xfrm>
          <a:prstGeom prst="rect">
            <a:avLst/>
          </a:pr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 name="Google Shape;85;p12"/>
          <p:cNvSpPr/>
          <p:nvPr/>
        </p:nvSpPr>
        <p:spPr>
          <a:xfrm>
            <a:off x="3473700" y="4593700"/>
            <a:ext cx="2196600" cy="549600"/>
          </a:xfrm>
          <a:prstGeom prst="rect">
            <a:avLst/>
          </a:prstGeom>
          <a:solidFill>
            <a:srgbClr val="4F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BA3B21"/>
        </a:solidFill>
      </p:bgPr>
    </p:bg>
    <p:spTree>
      <p:nvGrpSpPr>
        <p:cNvPr id="13" name="Shape 13"/>
        <p:cNvGrpSpPr/>
        <p:nvPr/>
      </p:nvGrpSpPr>
      <p:grpSpPr>
        <a:xfrm>
          <a:off x="0" y="0"/>
          <a:ext cx="0" cy="0"/>
          <a:chOff x="0" y="0"/>
          <a:chExt cx="0" cy="0"/>
        </a:xfrm>
      </p:grpSpPr>
      <p:sp>
        <p:nvSpPr>
          <p:cNvPr id="14" name="Google Shape;14;p3"/>
          <p:cNvSpPr/>
          <p:nvPr/>
        </p:nvSpPr>
        <p:spPr>
          <a:xfrm>
            <a:off x="0" y="4044100"/>
            <a:ext cx="9144000" cy="1099200"/>
          </a:xfrm>
          <a:prstGeom prst="rect">
            <a:avLst/>
          </a:pr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 name="Google Shape;15;p3"/>
          <p:cNvSpPr/>
          <p:nvPr/>
        </p:nvSpPr>
        <p:spPr>
          <a:xfrm>
            <a:off x="4022400" y="4044100"/>
            <a:ext cx="1099200" cy="1099200"/>
          </a:xfrm>
          <a:prstGeom prst="rect">
            <a:avLst/>
          </a:prstGeom>
          <a:solidFill>
            <a:srgbClr val="4F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1735925" y="1126150"/>
            <a:ext cx="5672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 type="subTitle"/>
          </p:nvPr>
        </p:nvSpPr>
        <p:spPr>
          <a:xfrm>
            <a:off x="1735925" y="2665541"/>
            <a:ext cx="5672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7272D"/>
              </a:buClr>
              <a:buSzPts val="1800"/>
              <a:buNone/>
              <a:defRPr sz="1800">
                <a:solidFill>
                  <a:srgbClr val="27272D"/>
                </a:solidFill>
              </a:defRPr>
            </a:lvl1pPr>
            <a:lvl2pPr lvl="1" rtl="0" algn="ctr">
              <a:spcBef>
                <a:spcPts val="0"/>
              </a:spcBef>
              <a:spcAft>
                <a:spcPts val="0"/>
              </a:spcAft>
              <a:buClr>
                <a:srgbClr val="27272D"/>
              </a:buClr>
              <a:buSzPts val="1800"/>
              <a:buNone/>
              <a:defRPr sz="1800">
                <a:solidFill>
                  <a:srgbClr val="27272D"/>
                </a:solidFill>
              </a:defRPr>
            </a:lvl2pPr>
            <a:lvl3pPr lvl="2" rtl="0" algn="ctr">
              <a:spcBef>
                <a:spcPts val="0"/>
              </a:spcBef>
              <a:spcAft>
                <a:spcPts val="0"/>
              </a:spcAft>
              <a:buClr>
                <a:srgbClr val="27272D"/>
              </a:buClr>
              <a:buSzPts val="1800"/>
              <a:buNone/>
              <a:defRPr sz="1800">
                <a:solidFill>
                  <a:srgbClr val="27272D"/>
                </a:solidFill>
              </a:defRPr>
            </a:lvl3pPr>
            <a:lvl4pPr lvl="3" rtl="0" algn="ctr">
              <a:spcBef>
                <a:spcPts val="0"/>
              </a:spcBef>
              <a:spcAft>
                <a:spcPts val="0"/>
              </a:spcAft>
              <a:buClr>
                <a:srgbClr val="27272D"/>
              </a:buClr>
              <a:buSzPts val="1800"/>
              <a:buNone/>
              <a:defRPr sz="1800">
                <a:solidFill>
                  <a:srgbClr val="27272D"/>
                </a:solidFill>
              </a:defRPr>
            </a:lvl4pPr>
            <a:lvl5pPr lvl="4" rtl="0" algn="ctr">
              <a:spcBef>
                <a:spcPts val="0"/>
              </a:spcBef>
              <a:spcAft>
                <a:spcPts val="0"/>
              </a:spcAft>
              <a:buClr>
                <a:srgbClr val="27272D"/>
              </a:buClr>
              <a:buSzPts val="1800"/>
              <a:buNone/>
              <a:defRPr sz="1800">
                <a:solidFill>
                  <a:srgbClr val="27272D"/>
                </a:solidFill>
              </a:defRPr>
            </a:lvl5pPr>
            <a:lvl6pPr lvl="5" rtl="0" algn="ctr">
              <a:spcBef>
                <a:spcPts val="0"/>
              </a:spcBef>
              <a:spcAft>
                <a:spcPts val="0"/>
              </a:spcAft>
              <a:buClr>
                <a:srgbClr val="27272D"/>
              </a:buClr>
              <a:buSzPts val="1800"/>
              <a:buNone/>
              <a:defRPr sz="1800">
                <a:solidFill>
                  <a:srgbClr val="27272D"/>
                </a:solidFill>
              </a:defRPr>
            </a:lvl6pPr>
            <a:lvl7pPr lvl="6" rtl="0" algn="ctr">
              <a:spcBef>
                <a:spcPts val="0"/>
              </a:spcBef>
              <a:spcAft>
                <a:spcPts val="0"/>
              </a:spcAft>
              <a:buClr>
                <a:srgbClr val="27272D"/>
              </a:buClr>
              <a:buSzPts val="1800"/>
              <a:buNone/>
              <a:defRPr sz="1800">
                <a:solidFill>
                  <a:srgbClr val="27272D"/>
                </a:solidFill>
              </a:defRPr>
            </a:lvl7pPr>
            <a:lvl8pPr lvl="7" rtl="0" algn="ctr">
              <a:spcBef>
                <a:spcPts val="0"/>
              </a:spcBef>
              <a:spcAft>
                <a:spcPts val="0"/>
              </a:spcAft>
              <a:buClr>
                <a:srgbClr val="27272D"/>
              </a:buClr>
              <a:buSzPts val="1800"/>
              <a:buNone/>
              <a:defRPr sz="1800">
                <a:solidFill>
                  <a:srgbClr val="27272D"/>
                </a:solidFill>
              </a:defRPr>
            </a:lvl8pPr>
            <a:lvl9pPr lvl="8" rtl="0" algn="ctr">
              <a:spcBef>
                <a:spcPts val="0"/>
              </a:spcBef>
              <a:spcAft>
                <a:spcPts val="0"/>
              </a:spcAft>
              <a:buClr>
                <a:srgbClr val="27272D"/>
              </a:buClr>
              <a:buSzPts val="1800"/>
              <a:buNone/>
              <a:defRPr sz="1800">
                <a:solidFill>
                  <a:srgbClr val="27272D"/>
                </a:solidFill>
              </a:defRPr>
            </a:lvl9pPr>
          </a:lstStyle>
          <a:p/>
        </p:txBody>
      </p:sp>
      <p:cxnSp>
        <p:nvCxnSpPr>
          <p:cNvPr id="18" name="Google Shape;18;p3"/>
          <p:cNvCxnSpPr/>
          <p:nvPr/>
        </p:nvCxnSpPr>
        <p:spPr>
          <a:xfrm>
            <a:off x="3527100" y="2474305"/>
            <a:ext cx="2089800" cy="0"/>
          </a:xfrm>
          <a:prstGeom prst="straightConnector1">
            <a:avLst/>
          </a:prstGeom>
          <a:noFill/>
          <a:ln cap="flat" cmpd="sng" w="19050">
            <a:solidFill>
              <a:srgbClr val="F55C21"/>
            </a:solidFill>
            <a:prstDash val="solid"/>
            <a:round/>
            <a:headEnd len="med" w="med" type="diamond"/>
            <a:tailEnd len="med" w="med" type="diamon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 name="Google Shape;21;p4"/>
          <p:cNvSpPr/>
          <p:nvPr/>
        </p:nvSpPr>
        <p:spPr>
          <a:xfrm>
            <a:off x="3473700" y="4593700"/>
            <a:ext cx="2196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4"/>
          <p:cNvCxnSpPr/>
          <p:nvPr/>
        </p:nvCxnSpPr>
        <p:spPr>
          <a:xfrm>
            <a:off x="3527100" y="887200"/>
            <a:ext cx="2089800" cy="0"/>
          </a:xfrm>
          <a:prstGeom prst="straightConnector1">
            <a:avLst/>
          </a:prstGeom>
          <a:noFill/>
          <a:ln cap="flat" cmpd="sng" w="19050">
            <a:solidFill>
              <a:srgbClr val="BA3B21"/>
            </a:solidFill>
            <a:prstDash val="solid"/>
            <a:round/>
            <a:headEnd len="med" w="med" type="diamond"/>
            <a:tailEnd len="med" w="med" type="diamond"/>
          </a:ln>
        </p:spPr>
      </p:cxnSp>
      <p:sp>
        <p:nvSpPr>
          <p:cNvPr id="23" name="Google Shape;23;p4"/>
          <p:cNvSpPr txBox="1"/>
          <p:nvPr>
            <p:ph idx="1" type="body"/>
          </p:nvPr>
        </p:nvSpPr>
        <p:spPr>
          <a:xfrm>
            <a:off x="1404225" y="1194150"/>
            <a:ext cx="6335400" cy="30927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algn="ctr">
              <a:spcBef>
                <a:spcPts val="0"/>
              </a:spcBef>
              <a:spcAft>
                <a:spcPts val="0"/>
              </a:spcAft>
              <a:buSzPts val="3000"/>
              <a:buChar char="▫"/>
              <a:defRPr i="1" sz="3000"/>
            </a:lvl9pPr>
          </a:lstStyle>
          <a:p/>
        </p:txBody>
      </p:sp>
      <p:sp>
        <p:nvSpPr>
          <p:cNvPr id="24" name="Google Shape;24;p4"/>
          <p:cNvSpPr txBox="1"/>
          <p:nvPr/>
        </p:nvSpPr>
        <p:spPr>
          <a:xfrm>
            <a:off x="3593400" y="84512"/>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800">
                <a:solidFill>
                  <a:srgbClr val="F55C21"/>
                </a:solidFill>
                <a:latin typeface="Encode Sans"/>
                <a:ea typeface="Encode Sans"/>
                <a:cs typeface="Encode Sans"/>
                <a:sym typeface="Encode Sans"/>
              </a:rPr>
              <a:t>“</a:t>
            </a:r>
            <a:endParaRPr b="1" sz="6800">
              <a:solidFill>
                <a:srgbClr val="F55C21"/>
              </a:solidFill>
              <a:latin typeface="Encode Sans"/>
              <a:ea typeface="Encode Sans"/>
              <a:cs typeface="Encode Sans"/>
              <a:sym typeface="Encode Sans"/>
            </a:endParaRPr>
          </a:p>
        </p:txBody>
      </p:sp>
      <p:sp>
        <p:nvSpPr>
          <p:cNvPr id="25" name="Google Shape;25;p4"/>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6" name="Shape 26"/>
        <p:cNvGrpSpPr/>
        <p:nvPr/>
      </p:nvGrpSpPr>
      <p:grpSpPr>
        <a:xfrm>
          <a:off x="0" y="0"/>
          <a:ext cx="0" cy="0"/>
          <a:chOff x="0" y="0"/>
          <a:chExt cx="0" cy="0"/>
        </a:xfrm>
      </p:grpSpPr>
      <p:grpSp>
        <p:nvGrpSpPr>
          <p:cNvPr id="27" name="Google Shape;27;p5"/>
          <p:cNvGrpSpPr/>
          <p:nvPr/>
        </p:nvGrpSpPr>
        <p:grpSpPr>
          <a:xfrm>
            <a:off x="-11050" y="887200"/>
            <a:ext cx="9155050" cy="4256100"/>
            <a:chOff x="-11050" y="887200"/>
            <a:chExt cx="9155050" cy="4256100"/>
          </a:xfrm>
        </p:grpSpPr>
        <p:cxnSp>
          <p:nvCxnSpPr>
            <p:cNvPr id="28" name="Google Shape;28;p5"/>
            <p:cNvCxnSpPr/>
            <p:nvPr/>
          </p:nvCxnSpPr>
          <p:spPr>
            <a:xfrm>
              <a:off x="-11050" y="887200"/>
              <a:ext cx="8060400" cy="0"/>
            </a:xfrm>
            <a:prstGeom prst="straightConnector1">
              <a:avLst/>
            </a:prstGeom>
            <a:noFill/>
            <a:ln cap="flat" cmpd="sng" w="19050">
              <a:solidFill>
                <a:srgbClr val="BA3B21"/>
              </a:solidFill>
              <a:prstDash val="solid"/>
              <a:round/>
              <a:headEnd len="med" w="med" type="none"/>
              <a:tailEnd len="med" w="med" type="diamond"/>
            </a:ln>
          </p:spPr>
        </p:cxnSp>
        <p:sp>
          <p:nvSpPr>
            <p:cNvPr id="29" name="Google Shape;29;p5"/>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 name="Google Shape;30;p5"/>
            <p:cNvSpPr/>
            <p:nvPr/>
          </p:nvSpPr>
          <p:spPr>
            <a:xfrm>
              <a:off x="0" y="4593700"/>
              <a:ext cx="549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5"/>
            <p:cNvCxnSpPr/>
            <p:nvPr/>
          </p:nvCxnSpPr>
          <p:spPr>
            <a:xfrm>
              <a:off x="-11050" y="887200"/>
              <a:ext cx="552900" cy="0"/>
            </a:xfrm>
            <a:prstGeom prst="straightConnector1">
              <a:avLst/>
            </a:prstGeom>
            <a:noFill/>
            <a:ln cap="flat" cmpd="sng" w="19050">
              <a:solidFill>
                <a:srgbClr val="F55C21"/>
              </a:solidFill>
              <a:prstDash val="solid"/>
              <a:round/>
              <a:headEnd len="med" w="med" type="none"/>
              <a:tailEnd len="med" w="med" type="none"/>
            </a:ln>
          </p:spPr>
        </p:cxnSp>
      </p:grpSp>
      <p:sp>
        <p:nvSpPr>
          <p:cNvPr id="32" name="Google Shape;32;p5"/>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3" name="Google Shape;33;p5"/>
          <p:cNvSpPr txBox="1"/>
          <p:nvPr>
            <p:ph idx="1" type="body"/>
          </p:nvPr>
        </p:nvSpPr>
        <p:spPr>
          <a:xfrm>
            <a:off x="549600" y="1200150"/>
            <a:ext cx="7497000" cy="29463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4" name="Google Shape;34;p5"/>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rt + 1 column + image">
  <p:cSld name="TITLE_AND_BODY_1">
    <p:spTree>
      <p:nvGrpSpPr>
        <p:cNvPr id="35" name="Shape 35"/>
        <p:cNvGrpSpPr/>
        <p:nvPr/>
      </p:nvGrpSpPr>
      <p:grpSpPr>
        <a:xfrm>
          <a:off x="0" y="0"/>
          <a:ext cx="0" cy="0"/>
          <a:chOff x="0" y="0"/>
          <a:chExt cx="0" cy="0"/>
        </a:xfrm>
      </p:grpSpPr>
      <p:grpSp>
        <p:nvGrpSpPr>
          <p:cNvPr id="36" name="Google Shape;36;p6"/>
          <p:cNvGrpSpPr/>
          <p:nvPr/>
        </p:nvGrpSpPr>
        <p:grpSpPr>
          <a:xfrm>
            <a:off x="-11050" y="887200"/>
            <a:ext cx="9155050" cy="4256100"/>
            <a:chOff x="-11050" y="887200"/>
            <a:chExt cx="9155050" cy="4256100"/>
          </a:xfrm>
        </p:grpSpPr>
        <p:cxnSp>
          <p:nvCxnSpPr>
            <p:cNvPr id="37" name="Google Shape;37;p6"/>
            <p:cNvCxnSpPr/>
            <p:nvPr/>
          </p:nvCxnSpPr>
          <p:spPr>
            <a:xfrm>
              <a:off x="-11050" y="887200"/>
              <a:ext cx="4312200" cy="0"/>
            </a:xfrm>
            <a:prstGeom prst="straightConnector1">
              <a:avLst/>
            </a:prstGeom>
            <a:noFill/>
            <a:ln cap="flat" cmpd="sng" w="19050">
              <a:solidFill>
                <a:srgbClr val="BA3B21"/>
              </a:solidFill>
              <a:prstDash val="solid"/>
              <a:round/>
              <a:headEnd len="med" w="med" type="none"/>
              <a:tailEnd len="med" w="med" type="diamond"/>
            </a:ln>
          </p:spPr>
        </p:cxnSp>
        <p:sp>
          <p:nvSpPr>
            <p:cNvPr id="38" name="Google Shape;38;p6"/>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 name="Google Shape;39;p6"/>
            <p:cNvSpPr/>
            <p:nvPr/>
          </p:nvSpPr>
          <p:spPr>
            <a:xfrm>
              <a:off x="0" y="4593700"/>
              <a:ext cx="549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a:off x="-11050" y="887200"/>
              <a:ext cx="552900" cy="0"/>
            </a:xfrm>
            <a:prstGeom prst="straightConnector1">
              <a:avLst/>
            </a:prstGeom>
            <a:noFill/>
            <a:ln cap="flat" cmpd="sng" w="19050">
              <a:solidFill>
                <a:srgbClr val="F55C21"/>
              </a:solidFill>
              <a:prstDash val="solid"/>
              <a:round/>
              <a:headEnd len="med" w="med" type="none"/>
              <a:tailEnd len="med" w="med" type="none"/>
            </a:ln>
          </p:spPr>
        </p:cxnSp>
      </p:grpSp>
      <p:sp>
        <p:nvSpPr>
          <p:cNvPr id="41" name="Google Shape;41;p6"/>
          <p:cNvSpPr txBox="1"/>
          <p:nvPr>
            <p:ph type="title"/>
          </p:nvPr>
        </p:nvSpPr>
        <p:spPr>
          <a:xfrm>
            <a:off x="549600" y="361375"/>
            <a:ext cx="3740400" cy="549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2" name="Google Shape;42;p6"/>
          <p:cNvSpPr txBox="1"/>
          <p:nvPr>
            <p:ph idx="1" type="body"/>
          </p:nvPr>
        </p:nvSpPr>
        <p:spPr>
          <a:xfrm>
            <a:off x="549600" y="1200150"/>
            <a:ext cx="3740400" cy="29463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43" name="Google Shape;43;p6"/>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grpSp>
        <p:nvGrpSpPr>
          <p:cNvPr id="45" name="Google Shape;45;p7"/>
          <p:cNvGrpSpPr/>
          <p:nvPr/>
        </p:nvGrpSpPr>
        <p:grpSpPr>
          <a:xfrm>
            <a:off x="-11050" y="887200"/>
            <a:ext cx="9155050" cy="4256100"/>
            <a:chOff x="-11050" y="887200"/>
            <a:chExt cx="9155050" cy="4256100"/>
          </a:xfrm>
        </p:grpSpPr>
        <p:cxnSp>
          <p:nvCxnSpPr>
            <p:cNvPr id="46" name="Google Shape;46;p7"/>
            <p:cNvCxnSpPr/>
            <p:nvPr/>
          </p:nvCxnSpPr>
          <p:spPr>
            <a:xfrm>
              <a:off x="-11050" y="887200"/>
              <a:ext cx="8060400" cy="0"/>
            </a:xfrm>
            <a:prstGeom prst="straightConnector1">
              <a:avLst/>
            </a:prstGeom>
            <a:noFill/>
            <a:ln cap="flat" cmpd="sng" w="19050">
              <a:solidFill>
                <a:srgbClr val="BA3B21"/>
              </a:solidFill>
              <a:prstDash val="solid"/>
              <a:round/>
              <a:headEnd len="med" w="med" type="none"/>
              <a:tailEnd len="med" w="med" type="diamond"/>
            </a:ln>
          </p:spPr>
        </p:cxnSp>
        <p:sp>
          <p:nvSpPr>
            <p:cNvPr id="47" name="Google Shape;47;p7"/>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 name="Google Shape;48;p7"/>
            <p:cNvSpPr/>
            <p:nvPr/>
          </p:nvSpPr>
          <p:spPr>
            <a:xfrm>
              <a:off x="0" y="4593700"/>
              <a:ext cx="549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7"/>
            <p:cNvCxnSpPr/>
            <p:nvPr/>
          </p:nvCxnSpPr>
          <p:spPr>
            <a:xfrm>
              <a:off x="-11050" y="887200"/>
              <a:ext cx="552900" cy="0"/>
            </a:xfrm>
            <a:prstGeom prst="straightConnector1">
              <a:avLst/>
            </a:prstGeom>
            <a:noFill/>
            <a:ln cap="flat" cmpd="sng" w="19050">
              <a:solidFill>
                <a:srgbClr val="F55C21"/>
              </a:solidFill>
              <a:prstDash val="solid"/>
              <a:round/>
              <a:headEnd len="med" w="med" type="none"/>
              <a:tailEnd len="med" w="med" type="none"/>
            </a:ln>
          </p:spPr>
        </p:cxnSp>
      </p:grpSp>
      <p:sp>
        <p:nvSpPr>
          <p:cNvPr id="50" name="Google Shape;50;p7"/>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1" name="Google Shape;51;p7"/>
          <p:cNvSpPr txBox="1"/>
          <p:nvPr>
            <p:ph idx="1" type="body"/>
          </p:nvPr>
        </p:nvSpPr>
        <p:spPr>
          <a:xfrm>
            <a:off x="549600" y="1200150"/>
            <a:ext cx="3639000" cy="3108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2" name="Google Shape;52;p7"/>
          <p:cNvSpPr txBox="1"/>
          <p:nvPr>
            <p:ph idx="2" type="body"/>
          </p:nvPr>
        </p:nvSpPr>
        <p:spPr>
          <a:xfrm>
            <a:off x="4407604" y="1200150"/>
            <a:ext cx="3639000" cy="3108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3" name="Google Shape;53;p7"/>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4" name="Shape 54"/>
        <p:cNvGrpSpPr/>
        <p:nvPr/>
      </p:nvGrpSpPr>
      <p:grpSpPr>
        <a:xfrm>
          <a:off x="0" y="0"/>
          <a:ext cx="0" cy="0"/>
          <a:chOff x="0" y="0"/>
          <a:chExt cx="0" cy="0"/>
        </a:xfrm>
      </p:grpSpPr>
      <p:grpSp>
        <p:nvGrpSpPr>
          <p:cNvPr id="55" name="Google Shape;55;p8"/>
          <p:cNvGrpSpPr/>
          <p:nvPr/>
        </p:nvGrpSpPr>
        <p:grpSpPr>
          <a:xfrm>
            <a:off x="-11050" y="887200"/>
            <a:ext cx="9155050" cy="4256100"/>
            <a:chOff x="-11050" y="887200"/>
            <a:chExt cx="9155050" cy="4256100"/>
          </a:xfrm>
        </p:grpSpPr>
        <p:cxnSp>
          <p:nvCxnSpPr>
            <p:cNvPr id="56" name="Google Shape;56;p8"/>
            <p:cNvCxnSpPr/>
            <p:nvPr/>
          </p:nvCxnSpPr>
          <p:spPr>
            <a:xfrm>
              <a:off x="-11050" y="887200"/>
              <a:ext cx="8060400" cy="0"/>
            </a:xfrm>
            <a:prstGeom prst="straightConnector1">
              <a:avLst/>
            </a:prstGeom>
            <a:noFill/>
            <a:ln cap="flat" cmpd="sng" w="19050">
              <a:solidFill>
                <a:srgbClr val="BA3B21"/>
              </a:solidFill>
              <a:prstDash val="solid"/>
              <a:round/>
              <a:headEnd len="med" w="med" type="none"/>
              <a:tailEnd len="med" w="med" type="diamond"/>
            </a:ln>
          </p:spPr>
        </p:cxnSp>
        <p:sp>
          <p:nvSpPr>
            <p:cNvPr id="57" name="Google Shape;57;p8"/>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 name="Google Shape;58;p8"/>
            <p:cNvSpPr/>
            <p:nvPr/>
          </p:nvSpPr>
          <p:spPr>
            <a:xfrm>
              <a:off x="0" y="4593700"/>
              <a:ext cx="549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8"/>
            <p:cNvCxnSpPr/>
            <p:nvPr/>
          </p:nvCxnSpPr>
          <p:spPr>
            <a:xfrm>
              <a:off x="-11050" y="887200"/>
              <a:ext cx="552900" cy="0"/>
            </a:xfrm>
            <a:prstGeom prst="straightConnector1">
              <a:avLst/>
            </a:prstGeom>
            <a:noFill/>
            <a:ln cap="flat" cmpd="sng" w="19050">
              <a:solidFill>
                <a:srgbClr val="F55C21"/>
              </a:solidFill>
              <a:prstDash val="solid"/>
              <a:round/>
              <a:headEnd len="med" w="med" type="none"/>
              <a:tailEnd len="med" w="med" type="none"/>
            </a:ln>
          </p:spPr>
        </p:cxnSp>
      </p:grpSp>
      <p:sp>
        <p:nvSpPr>
          <p:cNvPr id="60" name="Google Shape;60;p8"/>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61" name="Google Shape;61;p8"/>
          <p:cNvSpPr txBox="1"/>
          <p:nvPr>
            <p:ph idx="1" type="body"/>
          </p:nvPr>
        </p:nvSpPr>
        <p:spPr>
          <a:xfrm>
            <a:off x="549600" y="1200150"/>
            <a:ext cx="2416500" cy="308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2" name="Google Shape;62;p8"/>
          <p:cNvSpPr txBox="1"/>
          <p:nvPr>
            <p:ph idx="2" type="body"/>
          </p:nvPr>
        </p:nvSpPr>
        <p:spPr>
          <a:xfrm>
            <a:off x="3089850" y="1200150"/>
            <a:ext cx="2416500" cy="308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3" name="Google Shape;63;p8"/>
          <p:cNvSpPr txBox="1"/>
          <p:nvPr>
            <p:ph idx="3" type="body"/>
          </p:nvPr>
        </p:nvSpPr>
        <p:spPr>
          <a:xfrm>
            <a:off x="5630099" y="1200150"/>
            <a:ext cx="2416500" cy="3080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4" name="Google Shape;64;p8"/>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grpSp>
        <p:nvGrpSpPr>
          <p:cNvPr id="66" name="Google Shape;66;p9"/>
          <p:cNvGrpSpPr/>
          <p:nvPr/>
        </p:nvGrpSpPr>
        <p:grpSpPr>
          <a:xfrm>
            <a:off x="-11050" y="887200"/>
            <a:ext cx="9155050" cy="4256100"/>
            <a:chOff x="-11050" y="887200"/>
            <a:chExt cx="9155050" cy="4256100"/>
          </a:xfrm>
        </p:grpSpPr>
        <p:cxnSp>
          <p:nvCxnSpPr>
            <p:cNvPr id="67" name="Google Shape;67;p9"/>
            <p:cNvCxnSpPr/>
            <p:nvPr/>
          </p:nvCxnSpPr>
          <p:spPr>
            <a:xfrm>
              <a:off x="-11050" y="887200"/>
              <a:ext cx="8060400" cy="0"/>
            </a:xfrm>
            <a:prstGeom prst="straightConnector1">
              <a:avLst/>
            </a:prstGeom>
            <a:noFill/>
            <a:ln cap="flat" cmpd="sng" w="19050">
              <a:solidFill>
                <a:srgbClr val="BA3B21"/>
              </a:solidFill>
              <a:prstDash val="solid"/>
              <a:round/>
              <a:headEnd len="med" w="med" type="none"/>
              <a:tailEnd len="med" w="med" type="diamond"/>
            </a:ln>
          </p:spPr>
        </p:cxnSp>
        <p:sp>
          <p:nvSpPr>
            <p:cNvPr id="68" name="Google Shape;68;p9"/>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 name="Google Shape;69;p9"/>
            <p:cNvSpPr/>
            <p:nvPr/>
          </p:nvSpPr>
          <p:spPr>
            <a:xfrm>
              <a:off x="0" y="4593700"/>
              <a:ext cx="549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9"/>
            <p:cNvCxnSpPr/>
            <p:nvPr/>
          </p:nvCxnSpPr>
          <p:spPr>
            <a:xfrm>
              <a:off x="-11050" y="887200"/>
              <a:ext cx="552900" cy="0"/>
            </a:xfrm>
            <a:prstGeom prst="straightConnector1">
              <a:avLst/>
            </a:prstGeom>
            <a:noFill/>
            <a:ln cap="flat" cmpd="sng" w="19050">
              <a:solidFill>
                <a:srgbClr val="F55C21"/>
              </a:solidFill>
              <a:prstDash val="solid"/>
              <a:round/>
              <a:headEnd len="med" w="med" type="none"/>
              <a:tailEnd len="med" w="med" type="none"/>
            </a:ln>
          </p:spPr>
        </p:cxnSp>
      </p:grpSp>
      <p:sp>
        <p:nvSpPr>
          <p:cNvPr id="71" name="Google Shape;71;p9"/>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72" name="Google Shape;72;p9"/>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3" name="Shape 73"/>
        <p:cNvGrpSpPr/>
        <p:nvPr/>
      </p:nvGrpSpPr>
      <p:grpSpPr>
        <a:xfrm>
          <a:off x="0" y="0"/>
          <a:ext cx="0" cy="0"/>
          <a:chOff x="0" y="0"/>
          <a:chExt cx="0" cy="0"/>
        </a:xfrm>
      </p:grpSpPr>
      <p:sp>
        <p:nvSpPr>
          <p:cNvPr id="74" name="Google Shape;74;p10"/>
          <p:cNvSpPr/>
          <p:nvPr/>
        </p:nvSpPr>
        <p:spPr>
          <a:xfrm>
            <a:off x="0" y="4593700"/>
            <a:ext cx="9144000" cy="549600"/>
          </a:xfrm>
          <a:prstGeom prst="rect">
            <a:avLst/>
          </a:prstGeom>
          <a:solidFill>
            <a:srgbClr val="BA3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 name="Google Shape;75;p10"/>
          <p:cNvSpPr/>
          <p:nvPr/>
        </p:nvSpPr>
        <p:spPr>
          <a:xfrm>
            <a:off x="3473700" y="4593700"/>
            <a:ext cx="2196600" cy="549600"/>
          </a:xfrm>
          <a:prstGeom prst="rect">
            <a:avLst/>
          </a:pr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idx="1" type="body"/>
          </p:nvPr>
        </p:nvSpPr>
        <p:spPr>
          <a:xfrm>
            <a:off x="457200" y="0"/>
            <a:ext cx="8229600" cy="8871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77" name="Google Shape;77;p10"/>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78" name="Google Shape;78;p10"/>
          <p:cNvCxnSpPr/>
          <p:nvPr/>
        </p:nvCxnSpPr>
        <p:spPr>
          <a:xfrm>
            <a:off x="3527100" y="887200"/>
            <a:ext cx="2089800" cy="0"/>
          </a:xfrm>
          <a:prstGeom prst="straightConnector1">
            <a:avLst/>
          </a:prstGeom>
          <a:noFill/>
          <a:ln cap="flat" cmpd="sng" w="19050">
            <a:solidFill>
              <a:srgbClr val="BA3B21"/>
            </a:solidFill>
            <a:prstDash val="solid"/>
            <a:round/>
            <a:headEnd len="med" w="med" type="diamond"/>
            <a:tailEnd len="med" w="med" type="diamond"/>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27272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9600" y="361375"/>
            <a:ext cx="7497000" cy="5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1pPr>
            <a:lvl2pPr lvl="1">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2pPr>
            <a:lvl3pPr lvl="2">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3pPr>
            <a:lvl4pPr lvl="3">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4pPr>
            <a:lvl5pPr lvl="4">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5pPr>
            <a:lvl6pPr lvl="5">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6pPr>
            <a:lvl7pPr lvl="6">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7pPr>
            <a:lvl8pPr lvl="7">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8pPr>
            <a:lvl9pPr lvl="8">
              <a:spcBef>
                <a:spcPts val="0"/>
              </a:spcBef>
              <a:spcAft>
                <a:spcPts val="0"/>
              </a:spcAft>
              <a:buClr>
                <a:srgbClr val="FFFFFF"/>
              </a:buClr>
              <a:buSzPts val="1800"/>
              <a:buFont typeface="Encode Sans"/>
              <a:buNone/>
              <a:defRPr b="1" sz="1800">
                <a:solidFill>
                  <a:srgbClr val="FFFFFF"/>
                </a:solidFill>
                <a:latin typeface="Encode Sans"/>
                <a:ea typeface="Encode Sans"/>
                <a:cs typeface="Encode Sans"/>
                <a:sym typeface="Encode Sans"/>
              </a:defRPr>
            </a:lvl9pPr>
          </a:lstStyle>
          <a:p/>
        </p:txBody>
      </p:sp>
      <p:sp>
        <p:nvSpPr>
          <p:cNvPr id="7" name="Google Shape;7;p1"/>
          <p:cNvSpPr txBox="1"/>
          <p:nvPr>
            <p:ph idx="1" type="body"/>
          </p:nvPr>
        </p:nvSpPr>
        <p:spPr>
          <a:xfrm>
            <a:off x="549600" y="1200150"/>
            <a:ext cx="7497000" cy="2946300"/>
          </a:xfrm>
          <a:prstGeom prst="rect">
            <a:avLst/>
          </a:prstGeom>
          <a:noFill/>
          <a:ln>
            <a:noFill/>
          </a:ln>
        </p:spPr>
        <p:txBody>
          <a:bodyPr anchorCtr="0" anchor="t" bIns="91425" lIns="91425" spcFirstLastPara="1" rIns="91425" wrap="square" tIns="91425">
            <a:noAutofit/>
          </a:bodyPr>
          <a:lstStyle>
            <a:lvl1pPr indent="-381000" lvl="0" marL="457200">
              <a:lnSpc>
                <a:spcPct val="115000"/>
              </a:lnSpc>
              <a:spcBef>
                <a:spcPts val="600"/>
              </a:spcBef>
              <a:spcAft>
                <a:spcPts val="0"/>
              </a:spcAft>
              <a:buClr>
                <a:srgbClr val="F55C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1pPr>
            <a:lvl2pPr indent="-381000" lvl="1" marL="9144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2pPr>
            <a:lvl3pPr indent="-381000" lvl="2" marL="13716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3pPr>
            <a:lvl4pPr indent="-381000" lvl="3" marL="18288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4pPr>
            <a:lvl5pPr indent="-381000" lvl="4" marL="2286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5pPr>
            <a:lvl6pPr indent="-381000" lvl="5" marL="27432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6pPr>
            <a:lvl7pPr indent="-381000" lvl="6" marL="32004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7pPr>
            <a:lvl8pPr indent="-381000" lvl="7" marL="36576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8pPr>
            <a:lvl9pPr indent="-381000" lvl="8" marL="41148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9pPr>
          </a:lstStyle>
          <a:p/>
        </p:txBody>
      </p:sp>
      <p:sp>
        <p:nvSpPr>
          <p:cNvPr id="8" name="Google Shape;8;p1"/>
          <p:cNvSpPr txBox="1"/>
          <p:nvPr>
            <p:ph idx="12" type="sldNum"/>
          </p:nvPr>
        </p:nvSpPr>
        <p:spPr>
          <a:xfrm>
            <a:off x="8046650" y="4593850"/>
            <a:ext cx="1097400" cy="549600"/>
          </a:xfrm>
          <a:prstGeom prst="rect">
            <a:avLst/>
          </a:prstGeom>
          <a:solidFill>
            <a:srgbClr val="D4D3D9"/>
          </a:solidFill>
          <a:ln>
            <a:noFill/>
          </a:ln>
        </p:spPr>
        <p:txBody>
          <a:bodyPr anchorCtr="0" anchor="ctr" bIns="91425" lIns="91425" spcFirstLastPara="1" rIns="91425" wrap="square" tIns="91425">
            <a:noAutofit/>
          </a:bodyPr>
          <a:lstStyle>
            <a:lvl1pPr lvl="0" algn="ctr">
              <a:buNone/>
              <a:defRPr b="1" sz="1300">
                <a:solidFill>
                  <a:srgbClr val="27272D"/>
                </a:solidFill>
                <a:latin typeface="Encode Sans"/>
                <a:ea typeface="Encode Sans"/>
                <a:cs typeface="Encode Sans"/>
                <a:sym typeface="Encode Sans"/>
              </a:defRPr>
            </a:lvl1pPr>
            <a:lvl2pPr lvl="1" algn="ctr">
              <a:buNone/>
              <a:defRPr b="1" sz="1300">
                <a:solidFill>
                  <a:srgbClr val="27272D"/>
                </a:solidFill>
                <a:latin typeface="Encode Sans"/>
                <a:ea typeface="Encode Sans"/>
                <a:cs typeface="Encode Sans"/>
                <a:sym typeface="Encode Sans"/>
              </a:defRPr>
            </a:lvl2pPr>
            <a:lvl3pPr lvl="2" algn="ctr">
              <a:buNone/>
              <a:defRPr b="1" sz="1300">
                <a:solidFill>
                  <a:srgbClr val="27272D"/>
                </a:solidFill>
                <a:latin typeface="Encode Sans"/>
                <a:ea typeface="Encode Sans"/>
                <a:cs typeface="Encode Sans"/>
                <a:sym typeface="Encode Sans"/>
              </a:defRPr>
            </a:lvl3pPr>
            <a:lvl4pPr lvl="3" algn="ctr">
              <a:buNone/>
              <a:defRPr b="1" sz="1300">
                <a:solidFill>
                  <a:srgbClr val="27272D"/>
                </a:solidFill>
                <a:latin typeface="Encode Sans"/>
                <a:ea typeface="Encode Sans"/>
                <a:cs typeface="Encode Sans"/>
                <a:sym typeface="Encode Sans"/>
              </a:defRPr>
            </a:lvl4pPr>
            <a:lvl5pPr lvl="4" algn="ctr">
              <a:buNone/>
              <a:defRPr b="1" sz="1300">
                <a:solidFill>
                  <a:srgbClr val="27272D"/>
                </a:solidFill>
                <a:latin typeface="Encode Sans"/>
                <a:ea typeface="Encode Sans"/>
                <a:cs typeface="Encode Sans"/>
                <a:sym typeface="Encode Sans"/>
              </a:defRPr>
            </a:lvl5pPr>
            <a:lvl6pPr lvl="5" algn="ctr">
              <a:buNone/>
              <a:defRPr b="1" sz="1300">
                <a:solidFill>
                  <a:srgbClr val="27272D"/>
                </a:solidFill>
                <a:latin typeface="Encode Sans"/>
                <a:ea typeface="Encode Sans"/>
                <a:cs typeface="Encode Sans"/>
                <a:sym typeface="Encode Sans"/>
              </a:defRPr>
            </a:lvl6pPr>
            <a:lvl7pPr lvl="6" algn="ctr">
              <a:buNone/>
              <a:defRPr b="1" sz="1300">
                <a:solidFill>
                  <a:srgbClr val="27272D"/>
                </a:solidFill>
                <a:latin typeface="Encode Sans"/>
                <a:ea typeface="Encode Sans"/>
                <a:cs typeface="Encode Sans"/>
                <a:sym typeface="Encode Sans"/>
              </a:defRPr>
            </a:lvl7pPr>
            <a:lvl8pPr lvl="7" algn="ctr">
              <a:buNone/>
              <a:defRPr b="1" sz="1300">
                <a:solidFill>
                  <a:srgbClr val="27272D"/>
                </a:solidFill>
                <a:latin typeface="Encode Sans"/>
                <a:ea typeface="Encode Sans"/>
                <a:cs typeface="Encode Sans"/>
                <a:sym typeface="Encode Sans"/>
              </a:defRPr>
            </a:lvl8pPr>
            <a:lvl9pPr lvl="8" algn="ctr">
              <a:buNone/>
              <a:defRPr b="1" sz="1300">
                <a:solidFill>
                  <a:srgbClr val="27272D"/>
                </a:solidFill>
                <a:latin typeface="Encode Sans"/>
                <a:ea typeface="Encode Sans"/>
                <a:cs typeface="Encode Sans"/>
                <a:sym typeface="Encode Sans"/>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www.netleaseadvisor.com/tenant/7-eleven/" TargetMode="External"/><Relationship Id="rId4" Type="http://schemas.openxmlformats.org/officeDocument/2006/relationships/hyperlink" Target="http://www.franchisedirect.com/retailfranchises/7-eleven-franchise-07012/ufoc/" TargetMode="External"/><Relationship Id="rId5" Type="http://schemas.openxmlformats.org/officeDocument/2006/relationships/hyperlink" Target="http://www.cspdailynews.com/category-news/general-merchandise/articles/winsight-s-2017-convenience-retailing-trends#page=4" TargetMode="External"/><Relationship Id="rId6" Type="http://schemas.openxmlformats.org/officeDocument/2006/relationships/hyperlink" Target="http://www.sohu.com/a/139885025_72699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3"/>
          <p:cNvSpPr txBox="1"/>
          <p:nvPr>
            <p:ph type="ctrTitle"/>
          </p:nvPr>
        </p:nvSpPr>
        <p:spPr>
          <a:xfrm>
            <a:off x="1318875" y="615500"/>
            <a:ext cx="6931200" cy="17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OF COUNTRY’S BEST’S EXPANSION</a:t>
            </a:r>
            <a:endParaRPr/>
          </a:p>
        </p:txBody>
      </p:sp>
      <p:sp>
        <p:nvSpPr>
          <p:cNvPr id="92" name="Google Shape;92;p13"/>
          <p:cNvSpPr txBox="1"/>
          <p:nvPr/>
        </p:nvSpPr>
        <p:spPr>
          <a:xfrm>
            <a:off x="1819175" y="2673825"/>
            <a:ext cx="6351000" cy="7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Encode Sans"/>
                <a:ea typeface="Encode Sans"/>
                <a:cs typeface="Encode Sans"/>
                <a:sym typeface="Encode Sans"/>
              </a:rPr>
              <a:t>Team WE (</a:t>
            </a:r>
            <a:r>
              <a:rPr lang="en">
                <a:solidFill>
                  <a:srgbClr val="FFFFFF"/>
                </a:solidFill>
                <a:latin typeface="Encode Sans"/>
                <a:ea typeface="Encode Sans"/>
                <a:cs typeface="Encode Sans"/>
                <a:sym typeface="Encode Sans"/>
              </a:rPr>
              <a:t>Yiwei Liao, Chenglai Huang, Jieyi Wang, Janice Li, Xiao Jiang)</a:t>
            </a:r>
            <a:endParaRPr>
              <a:solidFill>
                <a:srgbClr val="FFFFFF"/>
              </a:solidFill>
              <a:latin typeface="Encode Sans"/>
              <a:ea typeface="Encode Sans"/>
              <a:cs typeface="Encode Sans"/>
              <a:sym typeface="Encod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549600" y="361400"/>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a:t>
            </a:r>
            <a:r>
              <a:rPr lang="en"/>
              <a:t>. Build our own store credit card</a:t>
            </a:r>
            <a:endParaRPr/>
          </a:p>
        </p:txBody>
      </p:sp>
      <p:sp>
        <p:nvSpPr>
          <p:cNvPr id="168" name="Google Shape;168;p22"/>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9" name="Google Shape;169;p22"/>
          <p:cNvSpPr txBox="1"/>
          <p:nvPr/>
        </p:nvSpPr>
        <p:spPr>
          <a:xfrm>
            <a:off x="483750" y="1273525"/>
            <a:ext cx="6486000" cy="44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55C21"/>
              </a:buClr>
              <a:buSzPts val="1400"/>
              <a:buFont typeface="Encode Sans"/>
              <a:buAutoNum type="arabicPeriod"/>
            </a:pPr>
            <a:r>
              <a:rPr lang="en">
                <a:solidFill>
                  <a:srgbClr val="FFFFFF"/>
                </a:solidFill>
                <a:latin typeface="Encode Sans"/>
                <a:ea typeface="Encode Sans"/>
                <a:cs typeface="Encode Sans"/>
                <a:sym typeface="Encode Sans"/>
              </a:rPr>
              <a:t>An entice to customers to consume more</a:t>
            </a:r>
            <a:endParaRPr>
              <a:solidFill>
                <a:srgbClr val="FFFFFF"/>
              </a:solidFill>
              <a:latin typeface="Encode Sans"/>
              <a:ea typeface="Encode Sans"/>
              <a:cs typeface="Encode Sans"/>
              <a:sym typeface="Encode Sans"/>
            </a:endParaRPr>
          </a:p>
        </p:txBody>
      </p:sp>
      <p:sp>
        <p:nvSpPr>
          <p:cNvPr id="170" name="Google Shape;170;p22"/>
          <p:cNvSpPr txBox="1"/>
          <p:nvPr/>
        </p:nvSpPr>
        <p:spPr>
          <a:xfrm>
            <a:off x="549600" y="2280525"/>
            <a:ext cx="52752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55C21"/>
                </a:solidFill>
              </a:rPr>
              <a:t>2.</a:t>
            </a:r>
            <a:r>
              <a:rPr lang="en">
                <a:solidFill>
                  <a:srgbClr val="FFFFFF"/>
                </a:solidFill>
              </a:rPr>
              <a:t>   </a:t>
            </a:r>
            <a:r>
              <a:rPr lang="en">
                <a:solidFill>
                  <a:srgbClr val="FFFFFF"/>
                </a:solidFill>
                <a:latin typeface="Encode Sans"/>
                <a:ea typeface="Encode Sans"/>
                <a:cs typeface="Encode Sans"/>
                <a:sym typeface="Encode Sans"/>
              </a:rPr>
              <a:t> Chance to negotiate for a lower credit card processing fee</a:t>
            </a:r>
            <a:endParaRPr>
              <a:solidFill>
                <a:srgbClr val="FFFFFF"/>
              </a:solidFill>
              <a:latin typeface="Encode Sans"/>
              <a:ea typeface="Encode Sans"/>
              <a:cs typeface="Encode Sans"/>
              <a:sym typeface="Encode Sans"/>
            </a:endParaRPr>
          </a:p>
        </p:txBody>
      </p:sp>
      <p:sp>
        <p:nvSpPr>
          <p:cNvPr id="171" name="Google Shape;171;p22"/>
          <p:cNvSpPr txBox="1"/>
          <p:nvPr/>
        </p:nvSpPr>
        <p:spPr>
          <a:xfrm>
            <a:off x="549600" y="3011075"/>
            <a:ext cx="51963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55C21"/>
                </a:solidFill>
              </a:rPr>
              <a:t>3.</a:t>
            </a:r>
            <a:r>
              <a:rPr lang="en">
                <a:solidFill>
                  <a:srgbClr val="FFFFFF"/>
                </a:solidFill>
              </a:rPr>
              <a:t> </a:t>
            </a:r>
            <a:r>
              <a:rPr lang="en">
                <a:solidFill>
                  <a:srgbClr val="FFFFFF"/>
                </a:solidFill>
                <a:latin typeface="Encode Sans"/>
                <a:ea typeface="Encode Sans"/>
                <a:cs typeface="Encode Sans"/>
                <a:sym typeface="Encode Sans"/>
              </a:rPr>
              <a:t>   Keep a close tie with customers that informs them of our events </a:t>
            </a:r>
            <a:endParaRPr>
              <a:solidFill>
                <a:srgbClr val="FFFFFF"/>
              </a:solidFill>
              <a:latin typeface="Encode Sans"/>
              <a:ea typeface="Encode Sans"/>
              <a:cs typeface="Encode Sans"/>
              <a:sym typeface="Encode Sans"/>
            </a:endParaRPr>
          </a:p>
        </p:txBody>
      </p:sp>
      <p:sp>
        <p:nvSpPr>
          <p:cNvPr id="172" name="Google Shape;172;p22"/>
          <p:cNvSpPr txBox="1"/>
          <p:nvPr/>
        </p:nvSpPr>
        <p:spPr>
          <a:xfrm>
            <a:off x="987225" y="1569700"/>
            <a:ext cx="4758600" cy="59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CC4125"/>
              </a:buClr>
              <a:buSzPts val="1400"/>
              <a:buFont typeface="Encode Sans"/>
              <a:buChar char="●"/>
            </a:pPr>
            <a:r>
              <a:rPr lang="en">
                <a:solidFill>
                  <a:srgbClr val="FFFFFF"/>
                </a:solidFill>
                <a:latin typeface="Encode Sans"/>
                <a:ea typeface="Encode Sans"/>
                <a:cs typeface="Encode Sans"/>
                <a:sym typeface="Encode Sans"/>
              </a:rPr>
              <a:t>Customers owning amazon credit card spend </a:t>
            </a:r>
            <a:r>
              <a:rPr lang="en">
                <a:solidFill>
                  <a:srgbClr val="F55C21"/>
                </a:solidFill>
                <a:latin typeface="Encode Sans"/>
                <a:ea typeface="Encode Sans"/>
                <a:cs typeface="Encode Sans"/>
                <a:sym typeface="Encode Sans"/>
              </a:rPr>
              <a:t>16 %</a:t>
            </a:r>
            <a:r>
              <a:rPr lang="en">
                <a:solidFill>
                  <a:srgbClr val="FFFFFF"/>
                </a:solidFill>
                <a:latin typeface="Encode Sans"/>
                <a:ea typeface="Encode Sans"/>
                <a:cs typeface="Encode Sans"/>
                <a:sym typeface="Encode Sans"/>
              </a:rPr>
              <a:t> more than Amazon Prime members </a:t>
            </a:r>
            <a:endParaRPr>
              <a:solidFill>
                <a:srgbClr val="FFFFFF"/>
              </a:solidFill>
              <a:latin typeface="Encode Sans"/>
              <a:ea typeface="Encode Sans"/>
              <a:cs typeface="Encode Sans"/>
              <a:sym typeface="Encode Sans"/>
            </a:endParaRPr>
          </a:p>
        </p:txBody>
      </p:sp>
      <p:pic>
        <p:nvPicPr>
          <p:cNvPr descr="cartao-de-credito-com-taxa-rotativo-menor.jpg" id="173" name="Google Shape;173;p22"/>
          <p:cNvPicPr preferRelativeResize="0"/>
          <p:nvPr/>
        </p:nvPicPr>
        <p:blipFill>
          <a:blip r:embed="rId3">
            <a:alphaModFix/>
          </a:blip>
          <a:stretch>
            <a:fillRect/>
          </a:stretch>
        </p:blipFill>
        <p:spPr>
          <a:xfrm>
            <a:off x="5696525" y="1339200"/>
            <a:ext cx="3216900" cy="232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 Cut down credit card expense</a:t>
            </a:r>
            <a:endParaRPr/>
          </a:p>
        </p:txBody>
      </p:sp>
      <p:sp>
        <p:nvSpPr>
          <p:cNvPr id="179" name="Google Shape;179;p23"/>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0" name="Google Shape;180;p23"/>
          <p:cNvSpPr txBox="1"/>
          <p:nvPr/>
        </p:nvSpPr>
        <p:spPr>
          <a:xfrm>
            <a:off x="780725" y="1103475"/>
            <a:ext cx="37515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p:txBody>
      </p:sp>
      <p:sp>
        <p:nvSpPr>
          <p:cNvPr id="181" name="Google Shape;181;p23"/>
          <p:cNvSpPr txBox="1"/>
          <p:nvPr/>
        </p:nvSpPr>
        <p:spPr>
          <a:xfrm>
            <a:off x="296975" y="1683100"/>
            <a:ext cx="2280600" cy="12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Our feature:</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Low marginal profit</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Small average ticket size</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a:t>
            </a:r>
            <a:endParaRPr>
              <a:solidFill>
                <a:srgbClr val="FFFFFF"/>
              </a:solidFill>
              <a:latin typeface="Encode Sans"/>
              <a:ea typeface="Encode Sans"/>
              <a:cs typeface="Encode Sans"/>
              <a:sym typeface="Encode Sans"/>
            </a:endParaRPr>
          </a:p>
        </p:txBody>
      </p:sp>
      <p:sp>
        <p:nvSpPr>
          <p:cNvPr id="182" name="Google Shape;182;p23"/>
          <p:cNvSpPr/>
          <p:nvPr/>
        </p:nvSpPr>
        <p:spPr>
          <a:xfrm rot="5400000">
            <a:off x="899225" y="2944800"/>
            <a:ext cx="641700" cy="384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a:off x="3109800" y="1609300"/>
            <a:ext cx="30900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A minimum credit card purchase</a:t>
            </a:r>
            <a:endParaRPr>
              <a:solidFill>
                <a:srgbClr val="FFFFFF"/>
              </a:solidFill>
              <a:latin typeface="Encode Sans"/>
              <a:ea typeface="Encode Sans"/>
              <a:cs typeface="Encode Sans"/>
              <a:sym typeface="Encode Sans"/>
            </a:endParaRPr>
          </a:p>
        </p:txBody>
      </p:sp>
      <p:sp>
        <p:nvSpPr>
          <p:cNvPr id="184" name="Google Shape;184;p23"/>
          <p:cNvSpPr txBox="1"/>
          <p:nvPr/>
        </p:nvSpPr>
        <p:spPr>
          <a:xfrm>
            <a:off x="296975" y="3458100"/>
            <a:ext cx="19845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Thus the credit card expense is heavy</a:t>
            </a:r>
            <a:endParaRPr>
              <a:solidFill>
                <a:srgbClr val="FFFFFF"/>
              </a:solidFill>
              <a:latin typeface="Encode Sans"/>
              <a:ea typeface="Encode Sans"/>
              <a:cs typeface="Encode Sans"/>
              <a:sym typeface="Encode Sans"/>
            </a:endParaRPr>
          </a:p>
        </p:txBody>
      </p:sp>
      <p:cxnSp>
        <p:nvCxnSpPr>
          <p:cNvPr id="185" name="Google Shape;185;p23"/>
          <p:cNvCxnSpPr>
            <a:endCxn id="183" idx="1"/>
          </p:cNvCxnSpPr>
          <p:nvPr/>
        </p:nvCxnSpPr>
        <p:spPr>
          <a:xfrm flipH="1" rot="10800000">
            <a:off x="2359800" y="1884100"/>
            <a:ext cx="750000" cy="6255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23"/>
          <p:cNvCxnSpPr/>
          <p:nvPr/>
        </p:nvCxnSpPr>
        <p:spPr>
          <a:xfrm flipH="1" rot="10800000">
            <a:off x="5903625" y="1816475"/>
            <a:ext cx="513300" cy="84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3"/>
          <p:cNvSpPr txBox="1"/>
          <p:nvPr/>
        </p:nvSpPr>
        <p:spPr>
          <a:xfrm>
            <a:off x="6416925" y="1300425"/>
            <a:ext cx="2418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Not convenient and friendly</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Young people are going cashless</a:t>
            </a:r>
            <a:endParaRPr>
              <a:solidFill>
                <a:srgbClr val="FFFFFF"/>
              </a:solidFill>
              <a:latin typeface="Encode Sans"/>
              <a:ea typeface="Encode Sans"/>
              <a:cs typeface="Encode Sans"/>
              <a:sym typeface="Encode Sans"/>
            </a:endParaRPr>
          </a:p>
        </p:txBody>
      </p:sp>
      <p:sp>
        <p:nvSpPr>
          <p:cNvPr id="188" name="Google Shape;188;p23"/>
          <p:cNvSpPr/>
          <p:nvPr/>
        </p:nvSpPr>
        <p:spPr>
          <a:xfrm>
            <a:off x="6199790" y="1103478"/>
            <a:ext cx="313343" cy="313324"/>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3"/>
          <p:cNvCxnSpPr/>
          <p:nvPr/>
        </p:nvCxnSpPr>
        <p:spPr>
          <a:xfrm>
            <a:off x="2359800" y="2995250"/>
            <a:ext cx="750000" cy="6477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3"/>
          <p:cNvSpPr txBox="1"/>
          <p:nvPr/>
        </p:nvSpPr>
        <p:spPr>
          <a:xfrm>
            <a:off x="3109800" y="3386200"/>
            <a:ext cx="27939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Using positive way to build relationships and educate customers on the cost of credit card</a:t>
            </a:r>
            <a:endParaRPr>
              <a:solidFill>
                <a:srgbClr val="FFFFFF"/>
              </a:solidFill>
              <a:latin typeface="Encode Sans"/>
              <a:ea typeface="Encode Sans"/>
              <a:cs typeface="Encode Sans"/>
              <a:sym typeface="Encode Sans"/>
            </a:endParaRPr>
          </a:p>
        </p:txBody>
      </p:sp>
      <p:cxnSp>
        <p:nvCxnSpPr>
          <p:cNvPr id="191" name="Google Shape;191;p23"/>
          <p:cNvCxnSpPr/>
          <p:nvPr/>
        </p:nvCxnSpPr>
        <p:spPr>
          <a:xfrm flipH="1" rot="10800000">
            <a:off x="5903600" y="3830550"/>
            <a:ext cx="533100" cy="42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3"/>
          <p:cNvSpPr txBox="1"/>
          <p:nvPr/>
        </p:nvSpPr>
        <p:spPr>
          <a:xfrm>
            <a:off x="6513125" y="2919225"/>
            <a:ext cx="2112600" cy="14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Encourage customers to use more cash or our store credit card;</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E.g. Hold monthly contest for gift card to reward people</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93" name="Google Shape;193;p23"/>
          <p:cNvSpPr/>
          <p:nvPr/>
        </p:nvSpPr>
        <p:spPr>
          <a:xfrm>
            <a:off x="6202603" y="2730372"/>
            <a:ext cx="310518" cy="310537"/>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4"/>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屏幕快照 2017-10-30 上午12.30.20.png" id="199" name="Google Shape;199;p24"/>
          <p:cNvPicPr preferRelativeResize="0"/>
          <p:nvPr/>
        </p:nvPicPr>
        <p:blipFill>
          <a:blip r:embed="rId3">
            <a:alphaModFix/>
          </a:blip>
          <a:stretch>
            <a:fillRect/>
          </a:stretch>
        </p:blipFill>
        <p:spPr>
          <a:xfrm>
            <a:off x="0" y="0"/>
            <a:ext cx="9143999" cy="4593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txBox="1"/>
          <p:nvPr>
            <p:ph type="ctrTitle"/>
          </p:nvPr>
        </p:nvSpPr>
        <p:spPr>
          <a:xfrm>
            <a:off x="1735950" y="1200025"/>
            <a:ext cx="5672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chemeClr val="lt1"/>
                </a:solidFill>
              </a:rPr>
              <a:t>IS AUTOMATION </a:t>
            </a:r>
            <a:endParaRPr sz="4400">
              <a:solidFill>
                <a:schemeClr val="lt1"/>
              </a:solidFill>
            </a:endParaRPr>
          </a:p>
          <a:p>
            <a:pPr indent="0" lvl="0" marL="0" rtl="0" algn="ctr">
              <a:spcBef>
                <a:spcPts val="0"/>
              </a:spcBef>
              <a:spcAft>
                <a:spcPts val="0"/>
              </a:spcAft>
              <a:buNone/>
            </a:pPr>
            <a:r>
              <a:rPr lang="en" sz="4400">
                <a:solidFill>
                  <a:schemeClr val="lt1"/>
                </a:solidFill>
              </a:rPr>
              <a:t>OUR CHOICE?</a:t>
            </a:r>
            <a:endParaRPr sz="4400"/>
          </a:p>
        </p:txBody>
      </p:sp>
      <p:sp>
        <p:nvSpPr>
          <p:cNvPr id="205" name="Google Shape;205;p25"/>
          <p:cNvSpPr txBox="1"/>
          <p:nvPr/>
        </p:nvSpPr>
        <p:spPr>
          <a:xfrm>
            <a:off x="1494825" y="2689625"/>
            <a:ext cx="64938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Encode Sans Light"/>
                <a:ea typeface="Encode Sans Light"/>
                <a:cs typeface="Encode Sans Light"/>
                <a:sym typeface="Encode Sans Light"/>
              </a:rPr>
              <a:t>Finance, Customer Experience, Efficiency, Brand image</a:t>
            </a:r>
            <a:endParaRPr sz="2000">
              <a:solidFill>
                <a:srgbClr val="FFFFFF"/>
              </a:solidFill>
              <a:latin typeface="Encode Sans Light"/>
              <a:ea typeface="Encode Sans Light"/>
              <a:cs typeface="Encode Sans Light"/>
              <a:sym typeface="Encode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grpSp>
        <p:nvGrpSpPr>
          <p:cNvPr id="210" name="Google Shape;210;p26"/>
          <p:cNvGrpSpPr/>
          <p:nvPr/>
        </p:nvGrpSpPr>
        <p:grpSpPr>
          <a:xfrm>
            <a:off x="5644874" y="959909"/>
            <a:ext cx="3214200" cy="3331500"/>
            <a:chOff x="5644874" y="959909"/>
            <a:chExt cx="3214200" cy="3331500"/>
          </a:xfrm>
        </p:grpSpPr>
        <p:sp>
          <p:nvSpPr>
            <p:cNvPr id="211" name="Google Shape;211;p26"/>
            <p:cNvSpPr/>
            <p:nvPr/>
          </p:nvSpPr>
          <p:spPr>
            <a:xfrm>
              <a:off x="5644874" y="959909"/>
              <a:ext cx="3214200" cy="3331500"/>
            </a:xfrm>
            <a:prstGeom prst="ellipse">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FFFFFF"/>
                  </a:solidFill>
                  <a:latin typeface="Encode Sans Light"/>
                  <a:ea typeface="Encode Sans Light"/>
                  <a:cs typeface="Encode Sans Light"/>
                  <a:sym typeface="Encode Sans Light"/>
                </a:rPr>
                <a:t>Increase credit card fee</a:t>
              </a:r>
              <a:endParaRPr sz="15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Clr>
                  <a:srgbClr val="000000"/>
                </a:buClr>
                <a:buSzPts val="1100"/>
                <a:buFont typeface="Arial"/>
                <a:buNone/>
              </a:pPr>
              <a:r>
                <a:rPr lang="en" sz="1500">
                  <a:solidFill>
                    <a:srgbClr val="FFFFFF"/>
                  </a:solidFill>
                  <a:latin typeface="Encode Sans Light"/>
                  <a:ea typeface="Encode Sans Light"/>
                  <a:cs typeface="Encode Sans Light"/>
                  <a:sym typeface="Encode Sans Light"/>
                </a:rPr>
                <a:t>Technical difficulty</a:t>
              </a:r>
              <a:endParaRPr sz="15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None/>
              </a:pPr>
              <a:r>
                <a:rPr lang="en" sz="1500">
                  <a:solidFill>
                    <a:srgbClr val="FFFFFF"/>
                  </a:solidFill>
                  <a:latin typeface="Encode Sans Light"/>
                  <a:ea typeface="Encode Sans Light"/>
                  <a:cs typeface="Encode Sans Light"/>
                  <a:sym typeface="Encode Sans Light"/>
                </a:rPr>
                <a:t>Minimize communication</a:t>
              </a:r>
              <a:endParaRPr sz="15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None/>
              </a:pPr>
              <a:r>
                <a:rPr lang="en" sz="1500">
                  <a:solidFill>
                    <a:srgbClr val="FFFFFF"/>
                  </a:solidFill>
                  <a:latin typeface="Encode Sans Light"/>
                  <a:ea typeface="Encode Sans Light"/>
                  <a:cs typeface="Encode Sans Light"/>
                  <a:sym typeface="Encode Sans Light"/>
                </a:rPr>
                <a:t>Increase thefts </a:t>
              </a:r>
              <a:endParaRPr sz="15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Clr>
                  <a:schemeClr val="dk1"/>
                </a:buClr>
                <a:buSzPts val="1100"/>
                <a:buFont typeface="Arial"/>
                <a:buNone/>
              </a:pPr>
              <a:r>
                <a:rPr lang="en" sz="1500">
                  <a:solidFill>
                    <a:schemeClr val="lt1"/>
                  </a:solidFill>
                  <a:latin typeface="Encode Sans Light"/>
                  <a:ea typeface="Encode Sans Light"/>
                  <a:cs typeface="Encode Sans Light"/>
                  <a:sym typeface="Encode Sans Light"/>
                </a:rPr>
                <a:t>Harm the brand image</a:t>
              </a:r>
              <a:endParaRPr sz="1500">
                <a:solidFill>
                  <a:srgbClr val="FFFFFF"/>
                </a:solidFill>
                <a:latin typeface="Encode Sans Light"/>
                <a:ea typeface="Encode Sans Light"/>
                <a:cs typeface="Encode Sans Light"/>
                <a:sym typeface="Encode Sans Light"/>
              </a:endParaRPr>
            </a:p>
          </p:txBody>
        </p:sp>
        <p:sp>
          <p:nvSpPr>
            <p:cNvPr id="212" name="Google Shape;212;p26"/>
            <p:cNvSpPr/>
            <p:nvPr/>
          </p:nvSpPr>
          <p:spPr>
            <a:xfrm>
              <a:off x="6563688" y="3581125"/>
              <a:ext cx="1357074" cy="516996"/>
            </a:xfrm>
            <a:prstGeom prst="flowChartTerminator">
              <a:avLst/>
            </a:prstGeom>
            <a:solidFill>
              <a:srgbClr val="F55C21"/>
            </a:solidFill>
            <a:ln cap="flat" cmpd="sng" w="9525">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Encode Sans"/>
                  <a:ea typeface="Encode Sans"/>
                  <a:cs typeface="Encode Sans"/>
                  <a:sym typeface="Encode Sans"/>
                </a:rPr>
                <a:t>Con</a:t>
              </a:r>
              <a:r>
                <a:rPr b="1" lang="en" sz="1900">
                  <a:solidFill>
                    <a:srgbClr val="FFFFFF"/>
                  </a:solidFill>
                  <a:latin typeface="Encode Sans"/>
                  <a:ea typeface="Encode Sans"/>
                  <a:cs typeface="Encode Sans"/>
                  <a:sym typeface="Encode Sans"/>
                </a:rPr>
                <a:t>s</a:t>
              </a:r>
              <a:endParaRPr b="1" sz="1900">
                <a:solidFill>
                  <a:srgbClr val="FFFFFF"/>
                </a:solidFill>
                <a:latin typeface="Encode Sans"/>
                <a:ea typeface="Encode Sans"/>
                <a:cs typeface="Encode Sans"/>
                <a:sym typeface="Encode Sans"/>
              </a:endParaRPr>
            </a:p>
          </p:txBody>
        </p:sp>
      </p:grpSp>
      <p:grpSp>
        <p:nvGrpSpPr>
          <p:cNvPr id="213" name="Google Shape;213;p26"/>
          <p:cNvGrpSpPr/>
          <p:nvPr/>
        </p:nvGrpSpPr>
        <p:grpSpPr>
          <a:xfrm>
            <a:off x="271975" y="959900"/>
            <a:ext cx="3214200" cy="3331500"/>
            <a:chOff x="271975" y="959900"/>
            <a:chExt cx="3214200" cy="3331500"/>
          </a:xfrm>
        </p:grpSpPr>
        <p:sp>
          <p:nvSpPr>
            <p:cNvPr id="214" name="Google Shape;214;p26"/>
            <p:cNvSpPr/>
            <p:nvPr/>
          </p:nvSpPr>
          <p:spPr>
            <a:xfrm>
              <a:off x="271975" y="959900"/>
              <a:ext cx="3214200" cy="3331500"/>
            </a:xfrm>
            <a:prstGeom prst="ellipse">
              <a:avLst/>
            </a:prstGeom>
            <a:noFill/>
            <a:ln cap="flat" cmpd="sng" w="9525">
              <a:solidFill>
                <a:srgbClr val="BA3B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Encode Sans Light"/>
                  <a:ea typeface="Encode Sans Light"/>
                  <a:cs typeface="Encode Sans Light"/>
                  <a:sym typeface="Encode Sans Light"/>
                </a:rPr>
                <a:t>Save salary expense</a:t>
              </a:r>
              <a:endParaRPr sz="1500">
                <a:solidFill>
                  <a:srgbClr val="FFFFFF"/>
                </a:solidFill>
                <a:latin typeface="Encode Sans Light"/>
                <a:ea typeface="Encode Sans Light"/>
                <a:cs typeface="Encode Sans Light"/>
                <a:sym typeface="Encode Sans Light"/>
              </a:endParaRPr>
            </a:p>
            <a:p>
              <a:pPr indent="0" lvl="0" marL="0" rtl="0" algn="l">
                <a:spcBef>
                  <a:spcPts val="0"/>
                </a:spcBef>
                <a:spcAft>
                  <a:spcPts val="0"/>
                </a:spcAft>
                <a:buNone/>
              </a:pPr>
              <a:r>
                <a:t/>
              </a:r>
              <a:endParaRPr sz="1500">
                <a:solidFill>
                  <a:srgbClr val="FFFFFF"/>
                </a:solidFill>
                <a:latin typeface="Encode Sans Light"/>
                <a:ea typeface="Encode Sans Light"/>
                <a:cs typeface="Encode Sans Light"/>
                <a:sym typeface="Encode Sans Light"/>
              </a:endParaRPr>
            </a:p>
            <a:p>
              <a:pPr indent="0" lvl="0" marL="0" rtl="0" algn="l">
                <a:spcBef>
                  <a:spcPts val="0"/>
                </a:spcBef>
                <a:spcAft>
                  <a:spcPts val="0"/>
                </a:spcAft>
                <a:buNone/>
              </a:pPr>
              <a:r>
                <a:rPr lang="en" sz="1500">
                  <a:solidFill>
                    <a:srgbClr val="FFFFFF"/>
                  </a:solidFill>
                  <a:latin typeface="Encode Sans Light"/>
                  <a:ea typeface="Encode Sans Light"/>
                  <a:cs typeface="Encode Sans Light"/>
                  <a:sym typeface="Encode Sans Light"/>
                </a:rPr>
                <a:t>Reduce queuing time</a:t>
              </a:r>
              <a:endParaRPr sz="1500">
                <a:solidFill>
                  <a:srgbClr val="FFFFFF"/>
                </a:solidFill>
                <a:latin typeface="Encode Sans Light"/>
                <a:ea typeface="Encode Sans Light"/>
                <a:cs typeface="Encode Sans Light"/>
                <a:sym typeface="Encode Sans Light"/>
              </a:endParaRPr>
            </a:p>
            <a:p>
              <a:pPr indent="0" lvl="0" marL="0" rtl="0" algn="l">
                <a:spcBef>
                  <a:spcPts val="0"/>
                </a:spcBef>
                <a:spcAft>
                  <a:spcPts val="0"/>
                </a:spcAft>
                <a:buNone/>
              </a:pPr>
              <a:r>
                <a:t/>
              </a:r>
              <a:endParaRPr sz="1500">
                <a:solidFill>
                  <a:srgbClr val="FFFFFF"/>
                </a:solidFill>
                <a:latin typeface="Encode Sans Light"/>
                <a:ea typeface="Encode Sans Light"/>
                <a:cs typeface="Encode Sans Light"/>
                <a:sym typeface="Encode Sans Light"/>
              </a:endParaRPr>
            </a:p>
            <a:p>
              <a:pPr indent="0" lvl="0" marL="0" rtl="0" algn="l">
                <a:spcBef>
                  <a:spcPts val="0"/>
                </a:spcBef>
                <a:spcAft>
                  <a:spcPts val="0"/>
                </a:spcAft>
                <a:buNone/>
              </a:pPr>
              <a:r>
                <a:rPr lang="en" sz="1500">
                  <a:solidFill>
                    <a:srgbClr val="FFFFFF"/>
                  </a:solidFill>
                  <a:latin typeface="Encode Sans Light"/>
                  <a:ea typeface="Encode Sans Light"/>
                  <a:cs typeface="Encode Sans Light"/>
                  <a:sym typeface="Encode Sans Light"/>
                </a:rPr>
                <a:t>Eliminate human errors</a:t>
              </a:r>
              <a:endParaRPr sz="1500">
                <a:solidFill>
                  <a:srgbClr val="FFFFFF"/>
                </a:solidFill>
                <a:latin typeface="Encode Sans Light"/>
                <a:ea typeface="Encode Sans Light"/>
                <a:cs typeface="Encode Sans Light"/>
                <a:sym typeface="Encode Sans Light"/>
              </a:endParaRPr>
            </a:p>
          </p:txBody>
        </p:sp>
        <p:sp>
          <p:nvSpPr>
            <p:cNvPr id="215" name="Google Shape;215;p26"/>
            <p:cNvSpPr/>
            <p:nvPr/>
          </p:nvSpPr>
          <p:spPr>
            <a:xfrm>
              <a:off x="1223238" y="3581125"/>
              <a:ext cx="1357074" cy="516996"/>
            </a:xfrm>
            <a:prstGeom prst="flowChartTerminator">
              <a:avLst/>
            </a:prstGeom>
            <a:solidFill>
              <a:srgbClr val="F55C21"/>
            </a:solidFill>
            <a:ln cap="flat" cmpd="sng" w="9525">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Encode Sans"/>
                  <a:ea typeface="Encode Sans"/>
                  <a:cs typeface="Encode Sans"/>
                  <a:sym typeface="Encode Sans"/>
                </a:rPr>
                <a:t>Pros</a:t>
              </a:r>
              <a:endParaRPr b="1" sz="1900">
                <a:solidFill>
                  <a:srgbClr val="FFFFFF"/>
                </a:solidFill>
                <a:latin typeface="Encode Sans"/>
                <a:ea typeface="Encode Sans"/>
                <a:cs typeface="Encode Sans"/>
                <a:sym typeface="Encode Sans"/>
              </a:endParaRPr>
            </a:p>
          </p:txBody>
        </p:sp>
      </p:grpSp>
      <p:sp>
        <p:nvSpPr>
          <p:cNvPr id="216" name="Google Shape;216;p26"/>
          <p:cNvSpPr/>
          <p:nvPr/>
        </p:nvSpPr>
        <p:spPr>
          <a:xfrm>
            <a:off x="3191850" y="1270400"/>
            <a:ext cx="2760300" cy="2710500"/>
          </a:xfrm>
          <a:prstGeom prst="ellipse">
            <a:avLst/>
          </a:prstGeom>
          <a:solidFill>
            <a:srgbClr val="DD7E6B"/>
          </a:solidFill>
          <a:ln cap="flat" cmpd="sng" w="1905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latin typeface="Encode Sans"/>
                <a:ea typeface="Encode Sans"/>
                <a:cs typeface="Encode Sans"/>
                <a:sym typeface="Encode Sans"/>
              </a:rPr>
              <a:t>Partial Automation</a:t>
            </a:r>
            <a:endParaRPr b="1" sz="2400">
              <a:solidFill>
                <a:srgbClr val="FFFFFF"/>
              </a:solidFill>
              <a:latin typeface="Encode Sans"/>
              <a:ea typeface="Encode Sans"/>
              <a:cs typeface="Encode Sans"/>
              <a:sym typeface="Encode Sans"/>
            </a:endParaRPr>
          </a:p>
        </p:txBody>
      </p:sp>
      <p:sp>
        <p:nvSpPr>
          <p:cNvPr id="217" name="Google Shape;217;p26"/>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18" name="Google Shape;218;p26"/>
          <p:cNvSpPr txBox="1"/>
          <p:nvPr/>
        </p:nvSpPr>
        <p:spPr>
          <a:xfrm>
            <a:off x="294675" y="219375"/>
            <a:ext cx="77154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Encode Sans"/>
                <a:ea typeface="Encode Sans"/>
                <a:cs typeface="Encode Sans"/>
                <a:sym typeface="Encode Sans"/>
              </a:rPr>
              <a:t>Is  Automation our choice?</a:t>
            </a:r>
            <a:endParaRPr b="1" sz="2400">
              <a:solidFill>
                <a:srgbClr val="FFFFFF"/>
              </a:solidFill>
              <a:latin typeface="Encode Sans"/>
              <a:ea typeface="Encode Sans"/>
              <a:cs typeface="Encode Sans"/>
              <a:sym typeface="Encod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200"/>
                                        <p:tgtEl>
                                          <p:spTgt spid="216"/>
                                        </p:tgtEl>
                                        <p:attrNameLst>
                                          <p:attrName>ppt_w</p:attrName>
                                        </p:attrNameLst>
                                      </p:cBhvr>
                                      <p:tavLst>
                                        <p:tav fmla="" tm="0">
                                          <p:val>
                                            <p:strVal val="0"/>
                                          </p:val>
                                        </p:tav>
                                        <p:tav fmla="" tm="100000">
                                          <p:val>
                                            <p:strVal val="#ppt_w"/>
                                          </p:val>
                                        </p:tav>
                                      </p:tavLst>
                                    </p:anim>
                                    <p:anim calcmode="lin" valueType="num">
                                      <p:cBhvr additive="base">
                                        <p:cTn dur="200"/>
                                        <p:tgtEl>
                                          <p:spTgt spid="2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252425" y="361375"/>
            <a:ext cx="76995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Automation Tier Comparison</a:t>
            </a:r>
            <a:endParaRPr sz="2400">
              <a:solidFill>
                <a:srgbClr val="FFFFFF"/>
              </a:solidFill>
              <a:latin typeface="Proxima Nova"/>
              <a:ea typeface="Proxima Nova"/>
              <a:cs typeface="Proxima Nova"/>
              <a:sym typeface="Proxima Nova"/>
            </a:endParaRPr>
          </a:p>
        </p:txBody>
      </p:sp>
      <p:sp>
        <p:nvSpPr>
          <p:cNvPr id="224" name="Google Shape;224;p27"/>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25" name="Google Shape;225;p27"/>
          <p:cNvSpPr/>
          <p:nvPr/>
        </p:nvSpPr>
        <p:spPr>
          <a:xfrm>
            <a:off x="567950" y="2009050"/>
            <a:ext cx="3628800" cy="2182200"/>
          </a:xfrm>
          <a:prstGeom prst="rect">
            <a:avLst/>
          </a:prstGeom>
          <a:noFill/>
          <a:ln cap="flat" cmpd="sng" w="19050">
            <a:solidFill>
              <a:srgbClr val="BA3B2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rPr b="1" lang="en" sz="1700" u="sng">
                <a:solidFill>
                  <a:srgbClr val="CC4125"/>
                </a:solidFill>
                <a:latin typeface="Encode Sans"/>
                <a:ea typeface="Encode Sans"/>
                <a:cs typeface="Encode Sans"/>
                <a:sym typeface="Encode Sans"/>
              </a:rPr>
              <a:t>Tier I (Densely populated areas)</a:t>
            </a:r>
            <a:endParaRPr b="1" sz="1700" u="sng">
              <a:solidFill>
                <a:srgbClr val="CC4125"/>
              </a:solidFill>
              <a:latin typeface="Encode Sans"/>
              <a:ea typeface="Encode Sans"/>
              <a:cs typeface="Encode Sans"/>
              <a:sym typeface="Encode Sans"/>
            </a:endParaRPr>
          </a:p>
          <a:p>
            <a:pPr indent="0" lvl="0" marL="0" rtl="0" algn="l">
              <a:lnSpc>
                <a:spcPct val="150000"/>
              </a:lnSpc>
              <a:spcBef>
                <a:spcPts val="0"/>
              </a:spcBef>
              <a:spcAft>
                <a:spcPts val="0"/>
              </a:spcAft>
              <a:buNone/>
            </a:pPr>
            <a:r>
              <a:rPr lang="en" sz="1600">
                <a:solidFill>
                  <a:srgbClr val="FFFFFF"/>
                </a:solidFill>
                <a:latin typeface="Encode Sans Light"/>
                <a:ea typeface="Encode Sans Light"/>
                <a:cs typeface="Encode Sans Light"/>
                <a:sym typeface="Encode Sans Light"/>
              </a:rPr>
              <a:t>High market wage</a:t>
            </a:r>
            <a:endParaRPr sz="16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None/>
            </a:pPr>
            <a:r>
              <a:rPr lang="en" sz="1600">
                <a:solidFill>
                  <a:srgbClr val="FFFFFF"/>
                </a:solidFill>
                <a:latin typeface="Encode Sans Light"/>
                <a:ea typeface="Encode Sans Light"/>
                <a:cs typeface="Encode Sans Light"/>
                <a:sym typeface="Encode Sans Light"/>
              </a:rPr>
              <a:t>More customers queuing</a:t>
            </a:r>
            <a:endParaRPr sz="16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None/>
            </a:pPr>
            <a:r>
              <a:rPr lang="en" sz="1600">
                <a:solidFill>
                  <a:srgbClr val="FFFFFF"/>
                </a:solidFill>
                <a:latin typeface="Encode Sans Light"/>
                <a:ea typeface="Encode Sans Light"/>
                <a:cs typeface="Encode Sans Light"/>
                <a:sym typeface="Encode Sans Light"/>
              </a:rPr>
              <a:t>More job opportunities for laid off employees</a:t>
            </a:r>
            <a:endParaRPr sz="1600">
              <a:solidFill>
                <a:srgbClr val="FFFFFF"/>
              </a:solidFill>
              <a:latin typeface="Encode Sans Light"/>
              <a:ea typeface="Encode Sans Light"/>
              <a:cs typeface="Encode Sans Light"/>
              <a:sym typeface="Encode Sans Light"/>
            </a:endParaRPr>
          </a:p>
          <a:p>
            <a:pPr indent="0" lvl="0" marL="0" rtl="0" algn="l">
              <a:lnSpc>
                <a:spcPct val="115000"/>
              </a:lnSpc>
              <a:spcBef>
                <a:spcPts val="0"/>
              </a:spcBef>
              <a:spcAft>
                <a:spcPts val="0"/>
              </a:spcAft>
              <a:buNone/>
            </a:pPr>
            <a:r>
              <a:t/>
            </a:r>
            <a:endParaRPr sz="1600">
              <a:solidFill>
                <a:srgbClr val="FFFFFF"/>
              </a:solidFill>
              <a:latin typeface="Encode Sans"/>
              <a:ea typeface="Encode Sans"/>
              <a:cs typeface="Encode Sans"/>
              <a:sym typeface="Encode Sans"/>
            </a:endParaRPr>
          </a:p>
          <a:p>
            <a:pPr indent="0" lvl="0" marL="0" rtl="0" algn="l">
              <a:spcBef>
                <a:spcPts val="0"/>
              </a:spcBef>
              <a:spcAft>
                <a:spcPts val="0"/>
              </a:spcAft>
              <a:buNone/>
            </a:pPr>
            <a:r>
              <a:t/>
            </a:r>
            <a:endParaRPr sz="1800">
              <a:solidFill>
                <a:srgbClr val="FFFFFF"/>
              </a:solidFill>
              <a:latin typeface="Encode Sans ExtraLight"/>
              <a:ea typeface="Encode Sans ExtraLight"/>
              <a:cs typeface="Encode Sans ExtraLight"/>
              <a:sym typeface="Encode Sans ExtraLight"/>
            </a:endParaRPr>
          </a:p>
        </p:txBody>
      </p:sp>
      <p:sp>
        <p:nvSpPr>
          <p:cNvPr id="226" name="Google Shape;226;p27"/>
          <p:cNvSpPr/>
          <p:nvPr/>
        </p:nvSpPr>
        <p:spPr>
          <a:xfrm>
            <a:off x="4985725" y="2009325"/>
            <a:ext cx="3628800" cy="2182200"/>
          </a:xfrm>
          <a:prstGeom prst="rect">
            <a:avLst/>
          </a:prstGeom>
          <a:noFill/>
          <a:ln cap="flat" cmpd="sng" w="19050">
            <a:solidFill>
              <a:srgbClr val="BA3B2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700" u="sng">
                <a:solidFill>
                  <a:srgbClr val="CC4125"/>
                </a:solidFill>
                <a:latin typeface="Encode Sans"/>
                <a:ea typeface="Encode Sans"/>
                <a:cs typeface="Encode Sans"/>
                <a:sym typeface="Encode Sans"/>
              </a:rPr>
              <a:t>Tier II &amp; III (Suburban areas)</a:t>
            </a:r>
            <a:endParaRPr b="1" sz="1700" u="sng">
              <a:solidFill>
                <a:srgbClr val="CC4125"/>
              </a:solidFill>
              <a:latin typeface="Encode Sans"/>
              <a:ea typeface="Encode Sans"/>
              <a:cs typeface="Encode Sans"/>
              <a:sym typeface="Encode Sans"/>
            </a:endParaRPr>
          </a:p>
          <a:p>
            <a:pPr indent="0" lvl="0" marL="0" rtl="0" algn="l">
              <a:lnSpc>
                <a:spcPct val="150000"/>
              </a:lnSpc>
              <a:spcBef>
                <a:spcPts val="0"/>
              </a:spcBef>
              <a:spcAft>
                <a:spcPts val="0"/>
              </a:spcAft>
              <a:buNone/>
            </a:pPr>
            <a:r>
              <a:rPr lang="en" sz="1600">
                <a:solidFill>
                  <a:srgbClr val="FFFFFF"/>
                </a:solidFill>
                <a:latin typeface="Encode Sans Light"/>
                <a:ea typeface="Encode Sans Light"/>
                <a:cs typeface="Encode Sans Light"/>
                <a:sym typeface="Encode Sans Light"/>
              </a:rPr>
              <a:t>Interactions and emotional bonds with customers</a:t>
            </a:r>
            <a:endParaRPr sz="1600">
              <a:solidFill>
                <a:srgbClr val="FFFFFF"/>
              </a:solidFill>
              <a:latin typeface="Encode Sans Light"/>
              <a:ea typeface="Encode Sans Light"/>
              <a:cs typeface="Encode Sans Light"/>
              <a:sym typeface="Encode Sans Light"/>
            </a:endParaRPr>
          </a:p>
          <a:p>
            <a:pPr indent="0" lvl="0" marL="0" rtl="0" algn="l">
              <a:lnSpc>
                <a:spcPct val="150000"/>
              </a:lnSpc>
              <a:spcBef>
                <a:spcPts val="0"/>
              </a:spcBef>
              <a:spcAft>
                <a:spcPts val="0"/>
              </a:spcAft>
              <a:buNone/>
            </a:pPr>
            <a:r>
              <a:rPr lang="en" sz="1600">
                <a:solidFill>
                  <a:srgbClr val="FFFFFF"/>
                </a:solidFill>
                <a:latin typeface="Encode Sans Light"/>
                <a:ea typeface="Encode Sans Light"/>
                <a:cs typeface="Encode Sans Light"/>
                <a:sym typeface="Encode Sans Light"/>
              </a:rPr>
              <a:t>Need to strengthen engagement  with  local communities</a:t>
            </a:r>
            <a:endParaRPr sz="1600">
              <a:solidFill>
                <a:srgbClr val="FFFFFF"/>
              </a:solidFill>
              <a:latin typeface="Encode Sans Light"/>
              <a:ea typeface="Encode Sans Light"/>
              <a:cs typeface="Encode Sans Light"/>
              <a:sym typeface="Encode Sans Light"/>
            </a:endParaRPr>
          </a:p>
          <a:p>
            <a:pPr indent="0" lvl="0" marL="0" rtl="0" algn="l">
              <a:lnSpc>
                <a:spcPct val="115000"/>
              </a:lnSpc>
              <a:spcBef>
                <a:spcPts val="0"/>
              </a:spcBef>
              <a:spcAft>
                <a:spcPts val="0"/>
              </a:spcAft>
              <a:buNone/>
            </a:pPr>
            <a:r>
              <a:t/>
            </a:r>
            <a:endParaRPr sz="1800">
              <a:solidFill>
                <a:srgbClr val="FFFFFF"/>
              </a:solidFill>
              <a:latin typeface="Encode Sans ExtraLight"/>
              <a:ea typeface="Encode Sans ExtraLight"/>
              <a:cs typeface="Encode Sans ExtraLight"/>
              <a:sym typeface="Encode Sans ExtraLight"/>
            </a:endParaRPr>
          </a:p>
        </p:txBody>
      </p:sp>
      <p:pic>
        <p:nvPicPr>
          <p:cNvPr descr="sign-31663_640.png" id="227" name="Google Shape;227;p27"/>
          <p:cNvPicPr preferRelativeResize="0"/>
          <p:nvPr/>
        </p:nvPicPr>
        <p:blipFill>
          <a:blip r:embed="rId3">
            <a:alphaModFix/>
          </a:blip>
          <a:stretch>
            <a:fillRect/>
          </a:stretch>
        </p:blipFill>
        <p:spPr>
          <a:xfrm>
            <a:off x="2075287" y="1006675"/>
            <a:ext cx="614138" cy="1002650"/>
          </a:xfrm>
          <a:prstGeom prst="rect">
            <a:avLst/>
          </a:prstGeom>
          <a:noFill/>
          <a:ln>
            <a:noFill/>
          </a:ln>
        </p:spPr>
      </p:pic>
      <p:pic>
        <p:nvPicPr>
          <p:cNvPr descr="thumb-down-307175_640.png" id="228" name="Google Shape;228;p27"/>
          <p:cNvPicPr preferRelativeResize="0"/>
          <p:nvPr/>
        </p:nvPicPr>
        <p:blipFill>
          <a:blip r:embed="rId4">
            <a:alphaModFix/>
          </a:blip>
          <a:stretch>
            <a:fillRect/>
          </a:stretch>
        </p:blipFill>
        <p:spPr>
          <a:xfrm>
            <a:off x="6458336" y="1128900"/>
            <a:ext cx="683575" cy="75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600"/>
                                        <p:tgtEl>
                                          <p:spTgt spid="2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Estimated Result of Partial Automation</a:t>
            </a:r>
            <a:endParaRPr sz="2400"/>
          </a:p>
        </p:txBody>
      </p:sp>
      <p:sp>
        <p:nvSpPr>
          <p:cNvPr id="234" name="Google Shape;234;p28"/>
          <p:cNvSpPr txBox="1"/>
          <p:nvPr>
            <p:ph idx="2" type="body"/>
          </p:nvPr>
        </p:nvSpPr>
        <p:spPr>
          <a:xfrm>
            <a:off x="549600" y="2803200"/>
            <a:ext cx="4077300" cy="153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CC4125"/>
                </a:solidFill>
                <a:latin typeface="Encode Sans"/>
                <a:ea typeface="Encode Sans"/>
                <a:cs typeface="Encode Sans"/>
                <a:sym typeface="Encode Sans"/>
              </a:rPr>
              <a:t>Saved variable costs</a:t>
            </a:r>
            <a:endParaRPr b="1">
              <a:solidFill>
                <a:srgbClr val="CC4125"/>
              </a:solidFill>
              <a:latin typeface="Encode Sans"/>
              <a:ea typeface="Encode Sans"/>
              <a:cs typeface="Encode Sans"/>
              <a:sym typeface="Encode Sans"/>
            </a:endParaRPr>
          </a:p>
          <a:p>
            <a:pPr indent="0" lvl="0" marL="0" rtl="0" algn="l">
              <a:spcBef>
                <a:spcPts val="600"/>
              </a:spcBef>
              <a:spcAft>
                <a:spcPts val="0"/>
              </a:spcAft>
              <a:buNone/>
            </a:pPr>
            <a:r>
              <a:rPr b="1" lang="en" sz="1600"/>
              <a:t>6 * 12 * 52 + 2 * 25k  - 1k</a:t>
            </a:r>
            <a:endParaRPr b="1" sz="1600"/>
          </a:p>
          <a:p>
            <a:pPr indent="0" lvl="0" marL="0" rtl="0" algn="l">
              <a:spcBef>
                <a:spcPts val="600"/>
              </a:spcBef>
              <a:spcAft>
                <a:spcPts val="0"/>
              </a:spcAft>
              <a:buNone/>
            </a:pPr>
            <a:r>
              <a:rPr b="1" lang="en" sz="1600"/>
              <a:t>=  $78,952 / year * store</a:t>
            </a:r>
            <a:endParaRPr b="1" sz="1600"/>
          </a:p>
        </p:txBody>
      </p:sp>
      <p:sp>
        <p:nvSpPr>
          <p:cNvPr id="235" name="Google Shape;235;p28"/>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6" name="Google Shape;236;p28"/>
          <p:cNvSpPr txBox="1"/>
          <p:nvPr>
            <p:ph idx="2" type="body"/>
          </p:nvPr>
        </p:nvSpPr>
        <p:spPr>
          <a:xfrm>
            <a:off x="549600" y="1271100"/>
            <a:ext cx="3396900" cy="153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CC4125"/>
                </a:solidFill>
                <a:latin typeface="Encode Sans"/>
                <a:ea typeface="Encode Sans"/>
                <a:cs typeface="Encode Sans"/>
                <a:sym typeface="Encode Sans"/>
              </a:rPr>
              <a:t>Initial Investment</a:t>
            </a:r>
            <a:endParaRPr b="1">
              <a:solidFill>
                <a:srgbClr val="CC4125"/>
              </a:solidFill>
              <a:latin typeface="Encode Sans"/>
              <a:ea typeface="Encode Sans"/>
              <a:cs typeface="Encode Sans"/>
              <a:sym typeface="Encode Sans"/>
            </a:endParaRPr>
          </a:p>
          <a:p>
            <a:pPr indent="0" lvl="0" marL="0" rtl="0" algn="l">
              <a:spcBef>
                <a:spcPts val="600"/>
              </a:spcBef>
              <a:spcAft>
                <a:spcPts val="0"/>
              </a:spcAft>
              <a:buNone/>
            </a:pPr>
            <a:r>
              <a:rPr b="1" lang="en" sz="1600">
                <a:solidFill>
                  <a:schemeClr val="lt1"/>
                </a:solidFill>
              </a:rPr>
              <a:t>$130k / store, including fees for changing interior design of stores</a:t>
            </a:r>
            <a:endParaRPr sz="1600"/>
          </a:p>
        </p:txBody>
      </p:sp>
      <p:pic>
        <p:nvPicPr>
          <p:cNvPr descr="aa.png" id="237" name="Google Shape;237;p28"/>
          <p:cNvPicPr preferRelativeResize="0"/>
          <p:nvPr/>
        </p:nvPicPr>
        <p:blipFill>
          <a:blip r:embed="rId3">
            <a:alphaModFix/>
          </a:blip>
          <a:stretch>
            <a:fillRect/>
          </a:stretch>
        </p:blipFill>
        <p:spPr>
          <a:xfrm>
            <a:off x="4626900" y="1468750"/>
            <a:ext cx="4077299" cy="2567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idx="4294967295" type="ctrTitle"/>
          </p:nvPr>
        </p:nvSpPr>
        <p:spPr>
          <a:xfrm>
            <a:off x="350350" y="2363000"/>
            <a:ext cx="5260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A NEW ERA OF C-STORES...</a:t>
            </a:r>
            <a:endParaRPr sz="5400"/>
          </a:p>
        </p:txBody>
      </p:sp>
      <p:sp>
        <p:nvSpPr>
          <p:cNvPr id="243" name="Google Shape;243;p29"/>
          <p:cNvSpPr/>
          <p:nvPr/>
        </p:nvSpPr>
        <p:spPr>
          <a:xfrm>
            <a:off x="7270660" y="3329856"/>
            <a:ext cx="332070" cy="31707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9"/>
          <p:cNvGrpSpPr/>
          <p:nvPr/>
        </p:nvGrpSpPr>
        <p:grpSpPr>
          <a:xfrm>
            <a:off x="6858619" y="1549382"/>
            <a:ext cx="1422686" cy="1423059"/>
            <a:chOff x="6654650" y="3665275"/>
            <a:chExt cx="409100" cy="409125"/>
          </a:xfrm>
        </p:grpSpPr>
        <p:sp>
          <p:nvSpPr>
            <p:cNvPr id="245" name="Google Shape;245;p2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9"/>
          <p:cNvGrpSpPr/>
          <p:nvPr/>
        </p:nvGrpSpPr>
        <p:grpSpPr>
          <a:xfrm rot="1056978">
            <a:off x="5625085" y="2667859"/>
            <a:ext cx="939944" cy="940012"/>
            <a:chOff x="570875" y="4322250"/>
            <a:chExt cx="443300" cy="443325"/>
          </a:xfrm>
        </p:grpSpPr>
        <p:sp>
          <p:nvSpPr>
            <p:cNvPr id="248" name="Google Shape;248;p2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272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9"/>
          <p:cNvSpPr/>
          <p:nvPr/>
        </p:nvSpPr>
        <p:spPr>
          <a:xfrm rot="2466644">
            <a:off x="5592882" y="1825071"/>
            <a:ext cx="461391" cy="44055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rot="-1609331">
            <a:off x="6267631" y="2102268"/>
            <a:ext cx="332013" cy="317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rot="2925939">
            <a:off x="8280859" y="2353418"/>
            <a:ext cx="248651" cy="23742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rot="-1609494">
            <a:off x="7246102" y="762887"/>
            <a:ext cx="224006" cy="21388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5C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The C+ Model (Convenience+)</a:t>
            </a:r>
            <a:endParaRPr sz="2400"/>
          </a:p>
        </p:txBody>
      </p:sp>
      <p:sp>
        <p:nvSpPr>
          <p:cNvPr id="262" name="Google Shape;262;p30"/>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3" name="Google Shape;263;p30"/>
          <p:cNvSpPr/>
          <p:nvPr/>
        </p:nvSpPr>
        <p:spPr>
          <a:xfrm>
            <a:off x="3932250" y="910975"/>
            <a:ext cx="1279500" cy="1290300"/>
          </a:xfrm>
          <a:prstGeom prst="ellipse">
            <a:avLst/>
          </a:prstGeom>
          <a:gradFill>
            <a:gsLst>
              <a:gs pos="0">
                <a:srgbClr val="DB0000"/>
              </a:gs>
              <a:gs pos="100000">
                <a:srgbClr val="540303"/>
              </a:gs>
            </a:gsLst>
            <a:path path="circle">
              <a:fillToRect b="50%" l="50%" r="50%" t="50%"/>
            </a:path>
            <a:tileRect/>
          </a:grad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FFFFFF"/>
                </a:solidFill>
                <a:latin typeface="Encode Sans"/>
                <a:ea typeface="Encode Sans"/>
                <a:cs typeface="Encode Sans"/>
                <a:sym typeface="Encode Sans"/>
              </a:rPr>
              <a:t>C+</a:t>
            </a:r>
            <a:endParaRPr b="1" sz="4800">
              <a:solidFill>
                <a:srgbClr val="FFFFFF"/>
              </a:solidFill>
              <a:latin typeface="Encode Sans"/>
              <a:ea typeface="Encode Sans"/>
              <a:cs typeface="Encode Sans"/>
              <a:sym typeface="Encode Sans"/>
            </a:endParaRPr>
          </a:p>
          <a:p>
            <a:pPr indent="0" lvl="0" marL="0" rtl="0" algn="l">
              <a:spcBef>
                <a:spcPts val="0"/>
              </a:spcBef>
              <a:spcAft>
                <a:spcPts val="0"/>
              </a:spcAft>
              <a:buNone/>
            </a:pPr>
            <a:r>
              <a:t/>
            </a:r>
            <a:endParaRPr/>
          </a:p>
        </p:txBody>
      </p:sp>
      <p:cxnSp>
        <p:nvCxnSpPr>
          <p:cNvPr id="264" name="Google Shape;264;p30"/>
          <p:cNvCxnSpPr>
            <a:stCxn id="263" idx="2"/>
          </p:cNvCxnSpPr>
          <p:nvPr/>
        </p:nvCxnSpPr>
        <p:spPr>
          <a:xfrm flipH="1">
            <a:off x="2461650" y="1556125"/>
            <a:ext cx="1470600" cy="259800"/>
          </a:xfrm>
          <a:prstGeom prst="straightConnector1">
            <a:avLst/>
          </a:prstGeom>
          <a:noFill/>
          <a:ln cap="flat" cmpd="sng" w="28575">
            <a:solidFill>
              <a:srgbClr val="D4D3D9"/>
            </a:solidFill>
            <a:prstDash val="dot"/>
            <a:round/>
            <a:headEnd len="med" w="med" type="none"/>
            <a:tailEnd len="med" w="med" type="triangle"/>
          </a:ln>
        </p:spPr>
      </p:cxnSp>
      <p:cxnSp>
        <p:nvCxnSpPr>
          <p:cNvPr id="265" name="Google Shape;265;p30"/>
          <p:cNvCxnSpPr>
            <a:stCxn id="263" idx="3"/>
          </p:cNvCxnSpPr>
          <p:nvPr/>
        </p:nvCxnSpPr>
        <p:spPr>
          <a:xfrm flipH="1">
            <a:off x="3500728" y="2012315"/>
            <a:ext cx="618900" cy="822600"/>
          </a:xfrm>
          <a:prstGeom prst="straightConnector1">
            <a:avLst/>
          </a:prstGeom>
          <a:noFill/>
          <a:ln cap="flat" cmpd="sng" w="28575">
            <a:solidFill>
              <a:srgbClr val="D4D3D9"/>
            </a:solidFill>
            <a:prstDash val="dot"/>
            <a:round/>
            <a:headEnd len="med" w="med" type="none"/>
            <a:tailEnd len="med" w="med" type="triangle"/>
          </a:ln>
        </p:spPr>
      </p:cxnSp>
      <p:cxnSp>
        <p:nvCxnSpPr>
          <p:cNvPr id="266" name="Google Shape;266;p30"/>
          <p:cNvCxnSpPr>
            <a:stCxn id="263" idx="5"/>
          </p:cNvCxnSpPr>
          <p:nvPr/>
        </p:nvCxnSpPr>
        <p:spPr>
          <a:xfrm>
            <a:off x="5024372" y="2012315"/>
            <a:ext cx="954300" cy="886800"/>
          </a:xfrm>
          <a:prstGeom prst="straightConnector1">
            <a:avLst/>
          </a:prstGeom>
          <a:noFill/>
          <a:ln cap="flat" cmpd="sng" w="28575">
            <a:solidFill>
              <a:srgbClr val="D4D3D9"/>
            </a:solidFill>
            <a:prstDash val="dot"/>
            <a:round/>
            <a:headEnd len="med" w="med" type="none"/>
            <a:tailEnd len="med" w="med" type="triangle"/>
          </a:ln>
        </p:spPr>
      </p:cxnSp>
      <p:cxnSp>
        <p:nvCxnSpPr>
          <p:cNvPr id="267" name="Google Shape;267;p30"/>
          <p:cNvCxnSpPr>
            <a:stCxn id="263" idx="6"/>
          </p:cNvCxnSpPr>
          <p:nvPr/>
        </p:nvCxnSpPr>
        <p:spPr>
          <a:xfrm>
            <a:off x="5211750" y="1556125"/>
            <a:ext cx="1663500" cy="195300"/>
          </a:xfrm>
          <a:prstGeom prst="straightConnector1">
            <a:avLst/>
          </a:prstGeom>
          <a:noFill/>
          <a:ln cap="flat" cmpd="sng" w="28575">
            <a:solidFill>
              <a:srgbClr val="D4D3D9"/>
            </a:solidFill>
            <a:prstDash val="dot"/>
            <a:round/>
            <a:headEnd len="med" w="med" type="none"/>
            <a:tailEnd len="med" w="med" type="triangle"/>
          </a:ln>
        </p:spPr>
      </p:cxnSp>
      <p:sp>
        <p:nvSpPr>
          <p:cNvPr id="268" name="Google Shape;268;p30"/>
          <p:cNvSpPr/>
          <p:nvPr/>
        </p:nvSpPr>
        <p:spPr>
          <a:xfrm>
            <a:off x="549575" y="988575"/>
            <a:ext cx="1901700" cy="1878600"/>
          </a:xfrm>
          <a:prstGeom prst="ellipse">
            <a:avLst/>
          </a:prstGeom>
          <a:noFill/>
          <a:ln cap="flat" cmpd="sng" w="38100">
            <a:solidFill>
              <a:srgbClr val="4F4F5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Convenience</a:t>
            </a:r>
            <a:endParaRPr b="1">
              <a:solidFill>
                <a:srgbClr val="FFFFFF"/>
              </a:solidFill>
            </a:endParaRPr>
          </a:p>
        </p:txBody>
      </p:sp>
      <p:sp>
        <p:nvSpPr>
          <p:cNvPr id="269" name="Google Shape;269;p30"/>
          <p:cNvSpPr/>
          <p:nvPr/>
        </p:nvSpPr>
        <p:spPr>
          <a:xfrm>
            <a:off x="6875250" y="986632"/>
            <a:ext cx="1901700" cy="1882500"/>
          </a:xfrm>
          <a:prstGeom prst="ellipse">
            <a:avLst/>
          </a:prstGeom>
          <a:solidFill>
            <a:srgbClr val="27272D"/>
          </a:solidFill>
          <a:ln cap="flat" cmpd="sng" w="38100">
            <a:solidFill>
              <a:srgbClr val="4F4F5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Community</a:t>
            </a:r>
            <a:endParaRPr b="1">
              <a:solidFill>
                <a:srgbClr val="FFFFFF"/>
              </a:solidFill>
            </a:endParaRPr>
          </a:p>
        </p:txBody>
      </p:sp>
      <p:sp>
        <p:nvSpPr>
          <p:cNvPr id="270" name="Google Shape;270;p30"/>
          <p:cNvSpPr/>
          <p:nvPr/>
        </p:nvSpPr>
        <p:spPr>
          <a:xfrm>
            <a:off x="1810775" y="2603537"/>
            <a:ext cx="1901700" cy="1942500"/>
          </a:xfrm>
          <a:prstGeom prst="ellipse">
            <a:avLst/>
          </a:prstGeom>
          <a:solidFill>
            <a:srgbClr val="27272D"/>
          </a:solidFill>
          <a:ln cap="flat" cmpd="sng" w="38100">
            <a:solidFill>
              <a:srgbClr val="4F4F5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Care</a:t>
            </a:r>
            <a:endParaRPr b="1">
              <a:solidFill>
                <a:srgbClr val="FFFFFF"/>
              </a:solidFill>
            </a:endParaRPr>
          </a:p>
        </p:txBody>
      </p:sp>
      <p:sp>
        <p:nvSpPr>
          <p:cNvPr id="271" name="Google Shape;271;p30"/>
          <p:cNvSpPr/>
          <p:nvPr/>
        </p:nvSpPr>
        <p:spPr>
          <a:xfrm>
            <a:off x="2568038" y="3734875"/>
            <a:ext cx="387181" cy="384964"/>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7650326" y="2201275"/>
            <a:ext cx="387196" cy="326262"/>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0"/>
          <p:cNvGrpSpPr/>
          <p:nvPr/>
        </p:nvGrpSpPr>
        <p:grpSpPr>
          <a:xfrm>
            <a:off x="1294254" y="2115739"/>
            <a:ext cx="412379" cy="411795"/>
            <a:chOff x="6660750" y="298550"/>
            <a:chExt cx="396900" cy="396300"/>
          </a:xfrm>
        </p:grpSpPr>
        <p:sp>
          <p:nvSpPr>
            <p:cNvPr id="274" name="Google Shape;274;p30"/>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0"/>
          <p:cNvGrpSpPr/>
          <p:nvPr/>
        </p:nvGrpSpPr>
        <p:grpSpPr>
          <a:xfrm>
            <a:off x="5689925" y="2633526"/>
            <a:ext cx="1901700" cy="1882500"/>
            <a:chOff x="5689925" y="2633526"/>
            <a:chExt cx="1901700" cy="1882500"/>
          </a:xfrm>
        </p:grpSpPr>
        <p:sp>
          <p:nvSpPr>
            <p:cNvPr id="277" name="Google Shape;277;p30"/>
            <p:cNvSpPr/>
            <p:nvPr/>
          </p:nvSpPr>
          <p:spPr>
            <a:xfrm>
              <a:off x="5689925" y="2633526"/>
              <a:ext cx="1901700" cy="1882500"/>
            </a:xfrm>
            <a:prstGeom prst="ellipse">
              <a:avLst/>
            </a:prstGeom>
            <a:solidFill>
              <a:srgbClr val="27272D"/>
            </a:solidFill>
            <a:ln cap="flat" cmpd="sng" w="38100">
              <a:solidFill>
                <a:srgbClr val="4F4F5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Commerce</a:t>
              </a:r>
              <a:endParaRPr b="1">
                <a:solidFill>
                  <a:srgbClr val="FFFFFF"/>
                </a:solidFill>
              </a:endParaRPr>
            </a:p>
          </p:txBody>
        </p:sp>
        <p:grpSp>
          <p:nvGrpSpPr>
            <p:cNvPr id="278" name="Google Shape;278;p30"/>
            <p:cNvGrpSpPr/>
            <p:nvPr/>
          </p:nvGrpSpPr>
          <p:grpSpPr>
            <a:xfrm>
              <a:off x="6410696" y="3802465"/>
              <a:ext cx="493726" cy="358097"/>
              <a:chOff x="1921475" y="3695200"/>
              <a:chExt cx="438400" cy="349875"/>
            </a:xfrm>
          </p:grpSpPr>
          <p:sp>
            <p:nvSpPr>
              <p:cNvPr id="279" name="Google Shape;279;p30"/>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800775" y="1230125"/>
            <a:ext cx="7497000" cy="54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55C21"/>
                </a:solidFill>
              </a:rPr>
              <a:t>Buy some snacks &amp; drinks</a:t>
            </a:r>
            <a:endParaRPr sz="2500">
              <a:solidFill>
                <a:srgbClr val="F55C21"/>
              </a:solidFill>
            </a:endParaRPr>
          </a:p>
        </p:txBody>
      </p:sp>
      <p:sp>
        <p:nvSpPr>
          <p:cNvPr id="287" name="Google Shape;287;p31"/>
          <p:cNvSpPr txBox="1"/>
          <p:nvPr>
            <p:ph idx="4294967295" type="subTitle"/>
          </p:nvPr>
        </p:nvSpPr>
        <p:spPr>
          <a:xfrm>
            <a:off x="577925" y="1576746"/>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900"/>
              <a:t>in our market section</a:t>
            </a:r>
            <a:endParaRPr sz="1900"/>
          </a:p>
        </p:txBody>
      </p:sp>
      <p:sp>
        <p:nvSpPr>
          <p:cNvPr id="288" name="Google Shape;288;p31"/>
          <p:cNvSpPr txBox="1"/>
          <p:nvPr>
            <p:ph idx="4294967295" type="ctrTitle"/>
          </p:nvPr>
        </p:nvSpPr>
        <p:spPr>
          <a:xfrm>
            <a:off x="663075" y="2928462"/>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F55C21"/>
                </a:solidFill>
              </a:rPr>
              <a:t>Enjoy a wonderful afternoon</a:t>
            </a:r>
            <a:endParaRPr sz="2700">
              <a:solidFill>
                <a:srgbClr val="F55C21"/>
              </a:solidFill>
            </a:endParaRPr>
          </a:p>
        </p:txBody>
      </p:sp>
      <p:sp>
        <p:nvSpPr>
          <p:cNvPr id="289" name="Google Shape;289;p31"/>
          <p:cNvSpPr txBox="1"/>
          <p:nvPr>
            <p:ph idx="4294967295" type="subTitle"/>
          </p:nvPr>
        </p:nvSpPr>
        <p:spPr>
          <a:xfrm>
            <a:off x="725500" y="358955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900"/>
              <a:t>w</a:t>
            </a:r>
            <a:r>
              <a:rPr lang="en" sz="1900"/>
              <a:t>ith Country’s Best Family and neighbors</a:t>
            </a:r>
            <a:endParaRPr sz="1900"/>
          </a:p>
        </p:txBody>
      </p:sp>
      <p:sp>
        <p:nvSpPr>
          <p:cNvPr id="290" name="Google Shape;290;p31"/>
          <p:cNvSpPr txBox="1"/>
          <p:nvPr>
            <p:ph idx="4294967295" type="ctrTitle"/>
          </p:nvPr>
        </p:nvSpPr>
        <p:spPr>
          <a:xfrm>
            <a:off x="663075" y="2131287"/>
            <a:ext cx="77724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F55C21"/>
                </a:solidFill>
              </a:rPr>
              <a:t>Grab some desserts &amp; food</a:t>
            </a:r>
            <a:endParaRPr sz="2500">
              <a:solidFill>
                <a:srgbClr val="F55C21"/>
              </a:solidFill>
            </a:endParaRPr>
          </a:p>
        </p:txBody>
      </p:sp>
      <p:sp>
        <p:nvSpPr>
          <p:cNvPr id="291" name="Google Shape;291;p31"/>
          <p:cNvSpPr txBox="1"/>
          <p:nvPr>
            <p:ph idx="4294967295" type="subTitle"/>
          </p:nvPr>
        </p:nvSpPr>
        <p:spPr>
          <a:xfrm>
            <a:off x="663075" y="2508921"/>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900"/>
              <a:t>i</a:t>
            </a:r>
            <a:r>
              <a:rPr lang="en" sz="1900"/>
              <a:t>n our interactive section</a:t>
            </a:r>
            <a:endParaRPr sz="1900"/>
          </a:p>
        </p:txBody>
      </p:sp>
      <p:sp>
        <p:nvSpPr>
          <p:cNvPr id="292" name="Google Shape;292;p31"/>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293" name="Google Shape;293;p31"/>
          <p:cNvCxnSpPr/>
          <p:nvPr/>
        </p:nvCxnSpPr>
        <p:spPr>
          <a:xfrm>
            <a:off x="3504375" y="2215388"/>
            <a:ext cx="2089800" cy="0"/>
          </a:xfrm>
          <a:prstGeom prst="straightConnector1">
            <a:avLst/>
          </a:prstGeom>
          <a:noFill/>
          <a:ln cap="flat" cmpd="sng" w="19050">
            <a:solidFill>
              <a:srgbClr val="BA3B21"/>
            </a:solidFill>
            <a:prstDash val="solid"/>
            <a:round/>
            <a:headEnd len="med" w="med" type="diamond"/>
            <a:tailEnd len="med" w="med" type="diamond"/>
          </a:ln>
        </p:spPr>
      </p:cxnSp>
      <p:cxnSp>
        <p:nvCxnSpPr>
          <p:cNvPr id="294" name="Google Shape;294;p31"/>
          <p:cNvCxnSpPr/>
          <p:nvPr/>
        </p:nvCxnSpPr>
        <p:spPr>
          <a:xfrm>
            <a:off x="3504375" y="3151513"/>
            <a:ext cx="2089800" cy="0"/>
          </a:xfrm>
          <a:prstGeom prst="straightConnector1">
            <a:avLst/>
          </a:prstGeom>
          <a:noFill/>
          <a:ln cap="flat" cmpd="sng" w="19050">
            <a:solidFill>
              <a:srgbClr val="BA3B21"/>
            </a:solidFill>
            <a:prstDash val="solid"/>
            <a:round/>
            <a:headEnd len="med" w="med" type="diamond"/>
            <a:tailEnd len="med" w="med" type="diamond"/>
          </a:ln>
        </p:spPr>
      </p:cxnSp>
      <p:sp>
        <p:nvSpPr>
          <p:cNvPr id="295" name="Google Shape;295;p31"/>
          <p:cNvSpPr txBox="1"/>
          <p:nvPr>
            <p:ph type="title"/>
          </p:nvPr>
        </p:nvSpPr>
        <p:spPr>
          <a:xfrm>
            <a:off x="-982725" y="328975"/>
            <a:ext cx="7497000" cy="549600"/>
          </a:xfrm>
          <a:prstGeom prst="rect">
            <a:avLst/>
          </a:prstGeom>
        </p:spPr>
        <p:txBody>
          <a:bodyPr anchorCtr="0" anchor="b" bIns="91425" lIns="91425" spcFirstLastPara="1" rIns="91425" wrap="square" tIns="91425">
            <a:noAutofit/>
          </a:bodyPr>
          <a:lstStyle/>
          <a:p>
            <a:pPr indent="-387350" lvl="0" marL="457200" rtl="0" algn="ctr">
              <a:spcBef>
                <a:spcPts val="0"/>
              </a:spcBef>
              <a:spcAft>
                <a:spcPts val="0"/>
              </a:spcAft>
              <a:buClr>
                <a:schemeClr val="lt1"/>
              </a:buClr>
              <a:buSzPts val="2500"/>
              <a:buAutoNum type="arabicPeriod"/>
            </a:pPr>
            <a:r>
              <a:rPr lang="en" sz="2500">
                <a:solidFill>
                  <a:schemeClr val="lt1"/>
                </a:solidFill>
              </a:rPr>
              <a:t>From Shopping to a Lifestyle</a:t>
            </a:r>
            <a:endParaRPr sz="2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ctrTitle"/>
          </p:nvPr>
        </p:nvSpPr>
        <p:spPr>
          <a:xfrm>
            <a:off x="1087350" y="1343300"/>
            <a:ext cx="71316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CURRENT FINANCIAL SITUATION</a:t>
            </a:r>
            <a:endParaRPr sz="4400"/>
          </a:p>
        </p:txBody>
      </p:sp>
      <p:sp>
        <p:nvSpPr>
          <p:cNvPr id="98" name="Google Shape;98;p14"/>
          <p:cNvSpPr txBox="1"/>
          <p:nvPr>
            <p:ph idx="1" type="subTitle"/>
          </p:nvPr>
        </p:nvSpPr>
        <p:spPr>
          <a:xfrm>
            <a:off x="1735925" y="2665541"/>
            <a:ext cx="5672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Profitability, Liquidity, Efficiency and Debt</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2"/>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1" name="Google Shape;301;p32"/>
          <p:cNvSpPr txBox="1"/>
          <p:nvPr>
            <p:ph idx="1" type="body"/>
          </p:nvPr>
        </p:nvSpPr>
        <p:spPr>
          <a:xfrm>
            <a:off x="549600" y="989375"/>
            <a:ext cx="7497000" cy="146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b="1" lang="en" sz="1800">
                <a:solidFill>
                  <a:srgbClr val="F55C21"/>
                </a:solidFill>
                <a:latin typeface="Encode Sans"/>
                <a:ea typeface="Encode Sans"/>
                <a:cs typeface="Encode Sans"/>
                <a:sym typeface="Encode Sans"/>
              </a:rPr>
              <a:t>¼ </a:t>
            </a:r>
            <a:r>
              <a:rPr lang="en" sz="1800">
                <a:solidFill>
                  <a:srgbClr val="FFFFFF"/>
                </a:solidFill>
              </a:rPr>
              <a:t>respondents have no one to talk about personal </a:t>
            </a:r>
            <a:r>
              <a:rPr lang="en" sz="1800"/>
              <a:t>issues</a:t>
            </a:r>
            <a:endParaRPr sz="1800"/>
          </a:p>
          <a:p>
            <a:pPr indent="-342900" lvl="0" marL="457200" rtl="0" algn="l">
              <a:lnSpc>
                <a:spcPct val="150000"/>
              </a:lnSpc>
              <a:spcBef>
                <a:spcPts val="0"/>
              </a:spcBef>
              <a:spcAft>
                <a:spcPts val="0"/>
              </a:spcAft>
              <a:buClr>
                <a:srgbClr val="FFFFFF"/>
              </a:buClr>
              <a:buSzPts val="1800"/>
              <a:buChar char="▪"/>
            </a:pPr>
            <a:r>
              <a:rPr b="1" lang="en" sz="1800">
                <a:solidFill>
                  <a:srgbClr val="F55C21"/>
                </a:solidFill>
                <a:latin typeface="Encode Sans"/>
                <a:ea typeface="Encode Sans"/>
                <a:cs typeface="Encode Sans"/>
                <a:sym typeface="Encode Sans"/>
              </a:rPr>
              <a:t>More than ½ </a:t>
            </a:r>
            <a:r>
              <a:rPr lang="en" sz="1800">
                <a:solidFill>
                  <a:srgbClr val="FFFFFF"/>
                </a:solidFill>
              </a:rPr>
              <a:t>if family members are not counted</a:t>
            </a:r>
            <a:endParaRPr sz="1800">
              <a:solidFill>
                <a:srgbClr val="FFFFFF"/>
              </a:solidFill>
            </a:endParaRPr>
          </a:p>
          <a:p>
            <a:pPr indent="0" lvl="0" marL="0" rtl="0" algn="r">
              <a:spcBef>
                <a:spcPts val="0"/>
              </a:spcBef>
              <a:spcAft>
                <a:spcPts val="0"/>
              </a:spcAft>
              <a:buNone/>
            </a:pPr>
            <a:r>
              <a:rPr lang="en" sz="1800">
                <a:solidFill>
                  <a:srgbClr val="FFFFFF"/>
                </a:solidFill>
              </a:rPr>
              <a:t>--McPhearson, Smith-Lovin, and Brashears</a:t>
            </a:r>
            <a:endParaRPr sz="1800">
              <a:solidFill>
                <a:srgbClr val="FFFFFF"/>
              </a:solidFill>
            </a:endParaRPr>
          </a:p>
          <a:p>
            <a:pPr indent="0" lvl="0" marL="0" rtl="0" algn="l">
              <a:spcBef>
                <a:spcPts val="600"/>
              </a:spcBef>
              <a:spcAft>
                <a:spcPts val="0"/>
              </a:spcAft>
              <a:buNone/>
            </a:pPr>
            <a:r>
              <a:t/>
            </a:r>
            <a:endParaRPr sz="1800">
              <a:solidFill>
                <a:srgbClr val="FFFFFF"/>
              </a:solidFill>
              <a:latin typeface="Encode Sans"/>
              <a:ea typeface="Encode Sans"/>
              <a:cs typeface="Encode Sans"/>
              <a:sym typeface="Encode Sans"/>
            </a:endParaRPr>
          </a:p>
        </p:txBody>
      </p:sp>
      <p:sp>
        <p:nvSpPr>
          <p:cNvPr id="302" name="Google Shape;302;p32"/>
          <p:cNvSpPr txBox="1"/>
          <p:nvPr>
            <p:ph type="title"/>
          </p:nvPr>
        </p:nvSpPr>
        <p:spPr>
          <a:xfrm>
            <a:off x="549600" y="25479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Slower Pace of Life</a:t>
            </a:r>
            <a:endParaRPr/>
          </a:p>
        </p:txBody>
      </p:sp>
      <p:sp>
        <p:nvSpPr>
          <p:cNvPr id="303" name="Google Shape;303;p32"/>
          <p:cNvSpPr txBox="1"/>
          <p:nvPr>
            <p:ph type="title"/>
          </p:nvPr>
        </p:nvSpPr>
        <p:spPr>
          <a:xfrm>
            <a:off x="509725" y="3442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Loneliness As a Modern Epidemic</a:t>
            </a:r>
            <a:endParaRPr/>
          </a:p>
        </p:txBody>
      </p:sp>
      <p:pic>
        <p:nvPicPr>
          <p:cNvPr id="304" name="Google Shape;304;p32"/>
          <p:cNvPicPr preferRelativeResize="0"/>
          <p:nvPr/>
        </p:nvPicPr>
        <p:blipFill>
          <a:blip r:embed="rId3">
            <a:alphaModFix/>
          </a:blip>
          <a:stretch>
            <a:fillRect/>
          </a:stretch>
        </p:blipFill>
        <p:spPr>
          <a:xfrm>
            <a:off x="0" y="2982475"/>
            <a:ext cx="8225076" cy="310261"/>
          </a:xfrm>
          <a:prstGeom prst="rect">
            <a:avLst/>
          </a:prstGeom>
          <a:noFill/>
          <a:ln>
            <a:noFill/>
          </a:ln>
        </p:spPr>
      </p:pic>
      <p:sp>
        <p:nvSpPr>
          <p:cNvPr id="305" name="Google Shape;305;p32"/>
          <p:cNvSpPr/>
          <p:nvPr/>
        </p:nvSpPr>
        <p:spPr>
          <a:xfrm>
            <a:off x="4368669" y="499190"/>
            <a:ext cx="291886" cy="291886"/>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2"/>
          <p:cNvGrpSpPr/>
          <p:nvPr/>
        </p:nvGrpSpPr>
        <p:grpSpPr>
          <a:xfrm>
            <a:off x="2827498" y="2663094"/>
            <a:ext cx="318918" cy="319376"/>
            <a:chOff x="5302225" y="968375"/>
            <a:chExt cx="417650" cy="418250"/>
          </a:xfrm>
        </p:grpSpPr>
        <p:sp>
          <p:nvSpPr>
            <p:cNvPr id="307" name="Google Shape;307;p32"/>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2"/>
          <p:cNvSpPr txBox="1"/>
          <p:nvPr>
            <p:ph idx="1" type="body"/>
          </p:nvPr>
        </p:nvSpPr>
        <p:spPr>
          <a:xfrm>
            <a:off x="486925" y="3244350"/>
            <a:ext cx="7497000" cy="84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Time and willingness to enjoy such lifestyle</a:t>
            </a:r>
            <a:endParaRPr sz="1800">
              <a:solidFill>
                <a:schemeClr val="lt1"/>
              </a:solidFill>
            </a:endParaRPr>
          </a:p>
          <a:p>
            <a:pPr indent="0" lvl="0" marL="0" rtl="0" algn="l">
              <a:spcBef>
                <a:spcPts val="600"/>
              </a:spcBef>
              <a:spcAft>
                <a:spcPts val="0"/>
              </a:spcAft>
              <a:buNone/>
            </a:pPr>
            <a:r>
              <a:t/>
            </a:r>
            <a:endParaRPr sz="1800">
              <a:solidFill>
                <a:srgbClr val="FFFFFF"/>
              </a:solidFill>
              <a:latin typeface="Encode Sans"/>
              <a:ea typeface="Encode Sans"/>
              <a:cs typeface="Encode Sans"/>
              <a:sym typeface="Encod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2. Themed Shopping Events</a:t>
            </a:r>
            <a:endParaRPr sz="2300"/>
          </a:p>
        </p:txBody>
      </p:sp>
      <p:sp>
        <p:nvSpPr>
          <p:cNvPr id="315" name="Google Shape;315;p33"/>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16" name="Google Shape;316;p33"/>
          <p:cNvSpPr txBox="1"/>
          <p:nvPr>
            <p:ph idx="1" type="body"/>
          </p:nvPr>
        </p:nvSpPr>
        <p:spPr>
          <a:xfrm>
            <a:off x="481400" y="1424200"/>
            <a:ext cx="7497000" cy="1852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chemeClr val="lt1"/>
                </a:solidFill>
              </a:rPr>
              <a:t>Periodic shopping events of various themes</a:t>
            </a:r>
            <a:endParaRPr>
              <a:solidFill>
                <a:schemeClr val="lt1"/>
              </a:solidFill>
            </a:endParaRPr>
          </a:p>
          <a:p>
            <a:pPr indent="0" lvl="0" marL="0" rtl="0" algn="ctr">
              <a:spcBef>
                <a:spcPts val="600"/>
              </a:spcBef>
              <a:spcAft>
                <a:spcPts val="0"/>
              </a:spcAft>
              <a:buNone/>
            </a:pPr>
            <a:r>
              <a:t/>
            </a:r>
            <a:endParaRPr>
              <a:solidFill>
                <a:schemeClr val="lt1"/>
              </a:solidFill>
            </a:endParaRPr>
          </a:p>
          <a:p>
            <a:pPr indent="0" lvl="0" marL="0" rtl="0" algn="ctr">
              <a:spcBef>
                <a:spcPts val="600"/>
              </a:spcBef>
              <a:spcAft>
                <a:spcPts val="0"/>
              </a:spcAft>
              <a:buNone/>
            </a:pPr>
            <a:r>
              <a:rPr lang="en">
                <a:solidFill>
                  <a:schemeClr val="lt1"/>
                </a:solidFill>
              </a:rPr>
              <a:t>Targeting at different groups in the community</a:t>
            </a:r>
            <a:endParaRPr b="1">
              <a:solidFill>
                <a:srgbClr val="F55C21"/>
              </a:solidFill>
              <a:latin typeface="Encode Sans"/>
              <a:ea typeface="Encode Sans"/>
              <a:cs typeface="Encode Sans"/>
              <a:sym typeface="Encode Sans"/>
            </a:endParaRPr>
          </a:p>
          <a:p>
            <a:pPr indent="0" lvl="0" marL="0" rtl="0" algn="ctr">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t/>
            </a:r>
            <a:endParaRPr/>
          </a:p>
        </p:txBody>
      </p:sp>
      <p:pic>
        <p:nvPicPr>
          <p:cNvPr id="317" name="Google Shape;317;p33"/>
          <p:cNvPicPr preferRelativeResize="0"/>
          <p:nvPr/>
        </p:nvPicPr>
        <p:blipFill>
          <a:blip r:embed="rId3">
            <a:alphaModFix/>
          </a:blip>
          <a:stretch>
            <a:fillRect/>
          </a:stretch>
        </p:blipFill>
        <p:spPr>
          <a:xfrm>
            <a:off x="1193300" y="1001300"/>
            <a:ext cx="6152900" cy="3461026"/>
          </a:xfrm>
          <a:prstGeom prst="rect">
            <a:avLst/>
          </a:prstGeom>
          <a:noFill/>
          <a:ln>
            <a:noFill/>
          </a:ln>
        </p:spPr>
      </p:pic>
      <p:pic>
        <p:nvPicPr>
          <p:cNvPr id="318" name="Google Shape;318;p33"/>
          <p:cNvPicPr preferRelativeResize="0"/>
          <p:nvPr/>
        </p:nvPicPr>
        <p:blipFill>
          <a:blip r:embed="rId4">
            <a:alphaModFix/>
          </a:blip>
          <a:stretch>
            <a:fillRect/>
          </a:stretch>
        </p:blipFill>
        <p:spPr>
          <a:xfrm>
            <a:off x="1198150" y="1001300"/>
            <a:ext cx="6143200" cy="3461024"/>
          </a:xfrm>
          <a:prstGeom prst="rect">
            <a:avLst/>
          </a:prstGeom>
          <a:noFill/>
          <a:ln>
            <a:noFill/>
          </a:ln>
        </p:spPr>
      </p:pic>
      <p:pic>
        <p:nvPicPr>
          <p:cNvPr id="319" name="Google Shape;319;p33"/>
          <p:cNvPicPr preferRelativeResize="0"/>
          <p:nvPr/>
        </p:nvPicPr>
        <p:blipFill>
          <a:blip r:embed="rId5">
            <a:alphaModFix/>
          </a:blip>
          <a:stretch>
            <a:fillRect/>
          </a:stretch>
        </p:blipFill>
        <p:spPr>
          <a:xfrm>
            <a:off x="1198150" y="1001300"/>
            <a:ext cx="6152898" cy="3461023"/>
          </a:xfrm>
          <a:prstGeom prst="rect">
            <a:avLst/>
          </a:prstGeom>
          <a:noFill/>
          <a:ln>
            <a:noFill/>
          </a:ln>
        </p:spPr>
      </p:pic>
      <p:grpSp>
        <p:nvGrpSpPr>
          <p:cNvPr id="320" name="Google Shape;320;p33"/>
          <p:cNvGrpSpPr/>
          <p:nvPr/>
        </p:nvGrpSpPr>
        <p:grpSpPr>
          <a:xfrm>
            <a:off x="1168200" y="961725"/>
            <a:ext cx="6232500" cy="3533100"/>
            <a:chOff x="1168200" y="961725"/>
            <a:chExt cx="6232500" cy="3533100"/>
          </a:xfrm>
        </p:grpSpPr>
        <p:sp>
          <p:nvSpPr>
            <p:cNvPr id="321" name="Google Shape;321;p33"/>
            <p:cNvSpPr txBox="1"/>
            <p:nvPr/>
          </p:nvSpPr>
          <p:spPr>
            <a:xfrm>
              <a:off x="1168200" y="961725"/>
              <a:ext cx="6232500" cy="3533100"/>
            </a:xfrm>
            <a:prstGeom prst="rect">
              <a:avLst/>
            </a:prstGeom>
            <a:solidFill>
              <a:srgbClr val="24262C"/>
            </a:solid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2600">
                  <a:solidFill>
                    <a:srgbClr val="F55C21"/>
                  </a:solidFill>
                  <a:latin typeface="Encode Sans"/>
                  <a:ea typeface="Encode Sans"/>
                  <a:cs typeface="Encode Sans"/>
                  <a:sym typeface="Encode Sans"/>
                </a:rPr>
                <a:t>CARE </a:t>
              </a:r>
              <a:r>
                <a:rPr lang="en" sz="2600">
                  <a:solidFill>
                    <a:srgbClr val="FFFFFF"/>
                  </a:solidFill>
                  <a:latin typeface="Encode Sans ExtraLight"/>
                  <a:ea typeface="Encode Sans ExtraLight"/>
                  <a:cs typeface="Encode Sans ExtraLight"/>
                  <a:sym typeface="Encode Sans ExtraLight"/>
                </a:rPr>
                <a:t>for</a:t>
              </a:r>
              <a:r>
                <a:rPr b="1" lang="en" sz="2600">
                  <a:solidFill>
                    <a:srgbClr val="F55C21"/>
                  </a:solidFill>
                  <a:latin typeface="Encode Sans"/>
                  <a:ea typeface="Encode Sans"/>
                  <a:cs typeface="Encode Sans"/>
                  <a:sym typeface="Encode Sans"/>
                </a:rPr>
                <a:t> CUSTOMERS</a:t>
              </a:r>
              <a:endParaRPr b="1" sz="2600">
                <a:solidFill>
                  <a:srgbClr val="F55C21"/>
                </a:solidFill>
                <a:latin typeface="Encode Sans"/>
                <a:ea typeface="Encode Sans"/>
                <a:cs typeface="Encode Sans"/>
                <a:sym typeface="Encode Sans"/>
              </a:endParaRPr>
            </a:p>
            <a:p>
              <a:pPr indent="0" lvl="0" marL="0" rtl="0" algn="ctr">
                <a:lnSpc>
                  <a:spcPct val="115000"/>
                </a:lnSpc>
                <a:spcBef>
                  <a:spcPts val="600"/>
                </a:spcBef>
                <a:spcAft>
                  <a:spcPts val="0"/>
                </a:spcAft>
                <a:buNone/>
              </a:pPr>
              <a:r>
                <a:t/>
              </a:r>
              <a:endParaRPr b="1" sz="2600">
                <a:solidFill>
                  <a:srgbClr val="F55C21"/>
                </a:solidFill>
                <a:latin typeface="Encode Sans"/>
                <a:ea typeface="Encode Sans"/>
                <a:cs typeface="Encode Sans"/>
                <a:sym typeface="Encode Sans"/>
              </a:endParaRPr>
            </a:p>
            <a:p>
              <a:pPr indent="0" lvl="0" marL="0" rtl="0" algn="ctr">
                <a:lnSpc>
                  <a:spcPct val="115000"/>
                </a:lnSpc>
                <a:spcBef>
                  <a:spcPts val="600"/>
                </a:spcBef>
                <a:spcAft>
                  <a:spcPts val="0"/>
                </a:spcAft>
                <a:buNone/>
              </a:pPr>
              <a:r>
                <a:rPr b="1" lang="en" sz="2600">
                  <a:solidFill>
                    <a:srgbClr val="F55C21"/>
                  </a:solidFill>
                  <a:latin typeface="Encode Sans"/>
                  <a:ea typeface="Encode Sans"/>
                  <a:cs typeface="Encode Sans"/>
                  <a:sym typeface="Encode Sans"/>
                </a:rPr>
                <a:t>SURPRISE</a:t>
              </a:r>
              <a:r>
                <a:rPr lang="en" sz="2600">
                  <a:solidFill>
                    <a:schemeClr val="lt1"/>
                  </a:solidFill>
                  <a:latin typeface="Encode Sans ExtraLight"/>
                  <a:ea typeface="Encode Sans ExtraLight"/>
                  <a:cs typeface="Encode Sans ExtraLight"/>
                  <a:sym typeface="Encode Sans ExtraLight"/>
                </a:rPr>
                <a:t> &amp; </a:t>
              </a:r>
              <a:r>
                <a:rPr b="1" lang="en" sz="2600">
                  <a:solidFill>
                    <a:srgbClr val="F55C21"/>
                  </a:solidFill>
                  <a:latin typeface="Encode Sans"/>
                  <a:ea typeface="Encode Sans"/>
                  <a:cs typeface="Encode Sans"/>
                  <a:sym typeface="Encode Sans"/>
                </a:rPr>
                <a:t>FRESHNESS</a:t>
              </a:r>
              <a:endParaRPr b="1" sz="2600">
                <a:solidFill>
                  <a:srgbClr val="F55C21"/>
                </a:solidFill>
                <a:latin typeface="Encode Sans"/>
                <a:ea typeface="Encode Sans"/>
                <a:cs typeface="Encode Sans"/>
                <a:sym typeface="Encode Sans"/>
              </a:endParaRPr>
            </a:p>
            <a:p>
              <a:pPr indent="0" lvl="0" marL="0" rtl="0" algn="ctr">
                <a:lnSpc>
                  <a:spcPct val="115000"/>
                </a:lnSpc>
                <a:spcBef>
                  <a:spcPts val="600"/>
                </a:spcBef>
                <a:spcAft>
                  <a:spcPts val="0"/>
                </a:spcAft>
                <a:buNone/>
              </a:pPr>
              <a:r>
                <a:t/>
              </a:r>
              <a:endParaRPr sz="2600">
                <a:solidFill>
                  <a:schemeClr val="lt1"/>
                </a:solidFill>
                <a:latin typeface="Encode Sans ExtraLight"/>
                <a:ea typeface="Encode Sans ExtraLight"/>
                <a:cs typeface="Encode Sans ExtraLight"/>
                <a:sym typeface="Encode Sans ExtraLight"/>
              </a:endParaRPr>
            </a:p>
            <a:p>
              <a:pPr indent="0" lvl="0" marL="0" rtl="0" algn="ctr">
                <a:lnSpc>
                  <a:spcPct val="115000"/>
                </a:lnSpc>
                <a:spcBef>
                  <a:spcPts val="600"/>
                </a:spcBef>
                <a:spcAft>
                  <a:spcPts val="0"/>
                </a:spcAft>
                <a:buNone/>
              </a:pPr>
              <a:r>
                <a:rPr b="1" lang="en" sz="2600">
                  <a:solidFill>
                    <a:srgbClr val="F55C21"/>
                  </a:solidFill>
                  <a:latin typeface="Encode Sans"/>
                  <a:ea typeface="Encode Sans"/>
                  <a:cs typeface="Encode Sans"/>
                  <a:sym typeface="Encode Sans"/>
                </a:rPr>
                <a:t>LOYALTY </a:t>
              </a:r>
              <a:r>
                <a:rPr lang="en" sz="2600">
                  <a:solidFill>
                    <a:schemeClr val="lt1"/>
                  </a:solidFill>
                  <a:latin typeface="Encode Sans ExtraLight"/>
                  <a:ea typeface="Encode Sans ExtraLight"/>
                  <a:cs typeface="Encode Sans ExtraLight"/>
                  <a:sym typeface="Encode Sans ExtraLight"/>
                </a:rPr>
                <a:t>→</a:t>
              </a:r>
              <a:r>
                <a:rPr b="1" lang="en" sz="2600">
                  <a:solidFill>
                    <a:srgbClr val="F55C21"/>
                  </a:solidFill>
                  <a:latin typeface="Encode Sans"/>
                  <a:ea typeface="Encode Sans"/>
                  <a:cs typeface="Encode Sans"/>
                  <a:sym typeface="Encode Sans"/>
                </a:rPr>
                <a:t> SALES</a:t>
              </a:r>
              <a:endParaRPr sz="1600"/>
            </a:p>
          </p:txBody>
        </p:sp>
        <p:cxnSp>
          <p:nvCxnSpPr>
            <p:cNvPr id="322" name="Google Shape;322;p33"/>
            <p:cNvCxnSpPr/>
            <p:nvPr/>
          </p:nvCxnSpPr>
          <p:spPr>
            <a:xfrm>
              <a:off x="2613368" y="3263496"/>
              <a:ext cx="3247800" cy="12600"/>
            </a:xfrm>
            <a:prstGeom prst="straightConnector1">
              <a:avLst/>
            </a:prstGeom>
            <a:noFill/>
            <a:ln cap="flat" cmpd="sng" w="19050">
              <a:solidFill>
                <a:srgbClr val="BA3B21"/>
              </a:solidFill>
              <a:prstDash val="solid"/>
              <a:round/>
              <a:headEnd len="med" w="med" type="diamond"/>
              <a:tailEnd len="med" w="med" type="diamond"/>
            </a:ln>
          </p:spPr>
        </p:cxnSp>
        <p:cxnSp>
          <p:nvCxnSpPr>
            <p:cNvPr id="323" name="Google Shape;323;p33"/>
            <p:cNvCxnSpPr/>
            <p:nvPr/>
          </p:nvCxnSpPr>
          <p:spPr>
            <a:xfrm>
              <a:off x="2613368" y="2058241"/>
              <a:ext cx="3247800" cy="12600"/>
            </a:xfrm>
            <a:prstGeom prst="straightConnector1">
              <a:avLst/>
            </a:prstGeom>
            <a:noFill/>
            <a:ln cap="flat" cmpd="sng" w="19050">
              <a:solidFill>
                <a:srgbClr val="BA3B21"/>
              </a:solidFill>
              <a:prstDash val="solid"/>
              <a:round/>
              <a:headEnd len="med" w="med" type="diamond"/>
              <a:tailEnd len="med" w="med" type="diamond"/>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rPr>
              <a:t>Product Line Optimization</a:t>
            </a:r>
            <a:endParaRPr sz="2400"/>
          </a:p>
        </p:txBody>
      </p:sp>
      <p:sp>
        <p:nvSpPr>
          <p:cNvPr id="329" name="Google Shape;329;p34"/>
          <p:cNvSpPr txBox="1"/>
          <p:nvPr>
            <p:ph idx="1" type="body"/>
          </p:nvPr>
        </p:nvSpPr>
        <p:spPr>
          <a:xfrm>
            <a:off x="549600" y="1200150"/>
            <a:ext cx="4429500" cy="310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Trend： Consumers shop at multiple stores.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Focusing on our reputation as a “friendly neighbor”, we aim to forgo the one-store-fits all prototype and transform our shopping experience into a part of our customers’ unique lifestyle.</a:t>
            </a:r>
            <a:endParaRPr sz="1800"/>
          </a:p>
        </p:txBody>
      </p:sp>
      <p:sp>
        <p:nvSpPr>
          <p:cNvPr id="330" name="Google Shape;330;p34"/>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1" name="Google Shape;331;p34"/>
          <p:cNvSpPr/>
          <p:nvPr/>
        </p:nvSpPr>
        <p:spPr>
          <a:xfrm>
            <a:off x="2917950" y="1399050"/>
            <a:ext cx="2760300" cy="2710500"/>
          </a:xfrm>
          <a:prstGeom prst="ellipse">
            <a:avLst/>
          </a:prstGeom>
          <a:solidFill>
            <a:srgbClr val="F55C21"/>
          </a:solidFill>
          <a:ln cap="flat" cmpd="sng" w="19050">
            <a:solidFill>
              <a:srgbClr val="EA999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latin typeface="Encode Sans"/>
                <a:ea typeface="Encode Sans"/>
                <a:cs typeface="Encode Sans"/>
                <a:sym typeface="Encode Sans"/>
              </a:rPr>
              <a:t>What Does the Community Want?</a:t>
            </a:r>
            <a:endParaRPr b="1" sz="2400">
              <a:solidFill>
                <a:srgbClr val="FFFFFF"/>
              </a:solidFill>
              <a:latin typeface="Encode Sans"/>
              <a:ea typeface="Encode Sans"/>
              <a:cs typeface="Encode Sans"/>
              <a:sym typeface="Encod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5"/>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Product Line Optimization</a:t>
            </a:r>
            <a:endParaRPr b="0" sz="2400">
              <a:solidFill>
                <a:schemeClr val="lt1"/>
              </a:solidFill>
              <a:latin typeface="Encode Sans SemiBold"/>
              <a:ea typeface="Encode Sans SemiBold"/>
              <a:cs typeface="Encode Sans SemiBold"/>
              <a:sym typeface="Encode Sans SemiBold"/>
            </a:endParaRPr>
          </a:p>
        </p:txBody>
      </p:sp>
      <p:sp>
        <p:nvSpPr>
          <p:cNvPr id="337" name="Google Shape;337;p35"/>
          <p:cNvSpPr txBox="1"/>
          <p:nvPr>
            <p:ph idx="1" type="body"/>
          </p:nvPr>
        </p:nvSpPr>
        <p:spPr>
          <a:xfrm>
            <a:off x="194525" y="1058925"/>
            <a:ext cx="4312500" cy="310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FFFFFF"/>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600"/>
              </a:spcBef>
              <a:spcAft>
                <a:spcPts val="0"/>
              </a:spcAft>
              <a:buNone/>
            </a:pPr>
            <a:r>
              <a:t/>
            </a:r>
            <a:endParaRPr/>
          </a:p>
        </p:txBody>
      </p:sp>
      <p:sp>
        <p:nvSpPr>
          <p:cNvPr id="338" name="Google Shape;338;p35"/>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9" name="Google Shape;339;p35"/>
          <p:cNvSpPr/>
          <p:nvPr/>
        </p:nvSpPr>
        <p:spPr>
          <a:xfrm>
            <a:off x="1962374" y="1287161"/>
            <a:ext cx="1441530" cy="814297"/>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ncode Sans"/>
                <a:ea typeface="Encode Sans"/>
                <a:cs typeface="Encode Sans"/>
                <a:sym typeface="Encode Sans"/>
              </a:rPr>
              <a:t>             </a:t>
            </a:r>
            <a:r>
              <a:rPr b="1" lang="en">
                <a:latin typeface="Encode Sans"/>
                <a:ea typeface="Encode Sans"/>
                <a:cs typeface="Encode Sans"/>
                <a:sym typeface="Encode Sans"/>
              </a:rPr>
              <a:t>Lifestyle</a:t>
            </a:r>
            <a:endParaRPr b="1">
              <a:latin typeface="Encode Sans"/>
              <a:ea typeface="Encode Sans"/>
              <a:cs typeface="Encode Sans"/>
              <a:sym typeface="Encode Sans"/>
            </a:endParaRPr>
          </a:p>
        </p:txBody>
      </p:sp>
      <p:sp>
        <p:nvSpPr>
          <p:cNvPr id="340" name="Google Shape;340;p35"/>
          <p:cNvSpPr/>
          <p:nvPr/>
        </p:nvSpPr>
        <p:spPr>
          <a:xfrm>
            <a:off x="5396250" y="1586025"/>
            <a:ext cx="2969825" cy="1971475"/>
          </a:xfrm>
          <a:prstGeom prst="flowChartCollate">
            <a:avLst/>
          </a:prstGeom>
          <a:noFill/>
          <a:ln cap="flat" cmpd="sng" w="28575">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txBox="1"/>
          <p:nvPr/>
        </p:nvSpPr>
        <p:spPr>
          <a:xfrm>
            <a:off x="6062913" y="1586025"/>
            <a:ext cx="1636500" cy="3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ncode Sans"/>
                <a:ea typeface="Encode Sans"/>
                <a:cs typeface="Encode Sans"/>
                <a:sym typeface="Encode Sans"/>
              </a:rPr>
              <a:t>Fast-Flowing</a:t>
            </a:r>
            <a:r>
              <a:rPr lang="en">
                <a:solidFill>
                  <a:srgbClr val="FFFFFF"/>
                </a:solidFill>
                <a:latin typeface="Encode Sans"/>
                <a:ea typeface="Encode Sans"/>
                <a:cs typeface="Encode Sans"/>
                <a:sym typeface="Encode Sans"/>
              </a:rPr>
              <a:t>/</a:t>
            </a:r>
            <a:endParaRPr>
              <a:solidFill>
                <a:srgbClr val="FFFFFF"/>
              </a:solidFill>
              <a:latin typeface="Encode Sans"/>
              <a:ea typeface="Encode Sans"/>
              <a:cs typeface="Encode Sans"/>
              <a:sym typeface="Encode Sans"/>
            </a:endParaRPr>
          </a:p>
          <a:p>
            <a:pPr indent="0" lvl="0" marL="0" rtl="0" algn="ctr">
              <a:spcBef>
                <a:spcPts val="0"/>
              </a:spcBef>
              <a:spcAft>
                <a:spcPts val="0"/>
              </a:spcAft>
              <a:buNone/>
            </a:pPr>
            <a:r>
              <a:rPr lang="en">
                <a:solidFill>
                  <a:srgbClr val="FFFFFF"/>
                </a:solidFill>
                <a:latin typeface="Encode Sans"/>
                <a:ea typeface="Encode Sans"/>
                <a:cs typeface="Encode Sans"/>
                <a:sym typeface="Encode Sans"/>
              </a:rPr>
              <a:t>High-Margin</a:t>
            </a:r>
            <a:endParaRPr>
              <a:solidFill>
                <a:srgbClr val="FFFFFF"/>
              </a:solidFill>
              <a:latin typeface="Encode Sans"/>
              <a:ea typeface="Encode Sans"/>
              <a:cs typeface="Encode Sans"/>
              <a:sym typeface="Encode Sans"/>
            </a:endParaRPr>
          </a:p>
        </p:txBody>
      </p:sp>
      <p:sp>
        <p:nvSpPr>
          <p:cNvPr id="342" name="Google Shape;342;p35"/>
          <p:cNvSpPr txBox="1"/>
          <p:nvPr/>
        </p:nvSpPr>
        <p:spPr>
          <a:xfrm>
            <a:off x="6369350" y="2981425"/>
            <a:ext cx="1023600" cy="3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ncode Sans"/>
                <a:ea typeface="Encode Sans"/>
                <a:cs typeface="Encode Sans"/>
                <a:sym typeface="Encode Sans"/>
              </a:rPr>
              <a:t>Essential</a:t>
            </a:r>
            <a:endParaRPr>
              <a:solidFill>
                <a:srgbClr val="FFFFFF"/>
              </a:solidFill>
              <a:latin typeface="Encode Sans"/>
              <a:ea typeface="Encode Sans"/>
              <a:cs typeface="Encode Sans"/>
              <a:sym typeface="Encode Sans"/>
            </a:endParaRPr>
          </a:p>
        </p:txBody>
      </p:sp>
      <p:sp>
        <p:nvSpPr>
          <p:cNvPr id="343" name="Google Shape;343;p35"/>
          <p:cNvSpPr txBox="1"/>
          <p:nvPr/>
        </p:nvSpPr>
        <p:spPr>
          <a:xfrm>
            <a:off x="834075" y="2401125"/>
            <a:ext cx="2018400" cy="149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Food(FF)</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Beverage(FF)</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Condoms &amp; Lubes(FF &amp; HM)</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Stationary(FF)</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Chargers(HM)</a:t>
            </a:r>
            <a:endParaRPr>
              <a:solidFill>
                <a:srgbClr val="FFFFFF"/>
              </a:solidFill>
            </a:endParaRPr>
          </a:p>
        </p:txBody>
      </p:sp>
      <p:sp>
        <p:nvSpPr>
          <p:cNvPr id="344" name="Google Shape;344;p35"/>
          <p:cNvSpPr txBox="1"/>
          <p:nvPr/>
        </p:nvSpPr>
        <p:spPr>
          <a:xfrm>
            <a:off x="3046400" y="2401125"/>
            <a:ext cx="2018400" cy="149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Cosmetics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Automotive Parts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Clothing</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Books</a:t>
            </a:r>
            <a:endParaRPr>
              <a:solidFill>
                <a:srgbClr val="FFFFFF"/>
              </a:solidFill>
            </a:endParaRPr>
          </a:p>
        </p:txBody>
      </p:sp>
      <p:sp>
        <p:nvSpPr>
          <p:cNvPr id="345" name="Google Shape;345;p35"/>
          <p:cNvSpPr/>
          <p:nvPr/>
        </p:nvSpPr>
        <p:spPr>
          <a:xfrm>
            <a:off x="1688015" y="4006172"/>
            <a:ext cx="310518" cy="310537"/>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3898928" y="4004778"/>
            <a:ext cx="313343" cy="313324"/>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6"/>
          <p:cNvSpPr txBox="1"/>
          <p:nvPr>
            <p:ph idx="4294967295" type="ctrTitle"/>
          </p:nvPr>
        </p:nvSpPr>
        <p:spPr>
          <a:xfrm>
            <a:off x="685800" y="26700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55C21"/>
                </a:solidFill>
              </a:rPr>
              <a:t>Over 3000 SKUs</a:t>
            </a:r>
            <a:endParaRPr sz="3000">
              <a:solidFill>
                <a:srgbClr val="F55C21"/>
              </a:solidFill>
            </a:endParaRPr>
          </a:p>
        </p:txBody>
      </p:sp>
      <p:sp>
        <p:nvSpPr>
          <p:cNvPr id="352" name="Google Shape;352;p36"/>
          <p:cNvSpPr txBox="1"/>
          <p:nvPr>
            <p:ph idx="4294967295" type="ctrTitle"/>
          </p:nvPr>
        </p:nvSpPr>
        <p:spPr>
          <a:xfrm>
            <a:off x="685800" y="289590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55C21"/>
                </a:solidFill>
              </a:rPr>
              <a:t>Replacing 500-800 SKUs Annually</a:t>
            </a:r>
            <a:endParaRPr sz="3000">
              <a:solidFill>
                <a:srgbClr val="F55C21"/>
              </a:solidFill>
            </a:endParaRPr>
          </a:p>
        </p:txBody>
      </p:sp>
      <p:sp>
        <p:nvSpPr>
          <p:cNvPr id="353" name="Google Shape;353;p36"/>
          <p:cNvSpPr txBox="1"/>
          <p:nvPr>
            <p:ph idx="4294967295" type="ctrTitle"/>
          </p:nvPr>
        </p:nvSpPr>
        <p:spPr>
          <a:xfrm>
            <a:off x="622600" y="1846800"/>
            <a:ext cx="7772400" cy="8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55C21"/>
                </a:solidFill>
              </a:rPr>
              <a:t>2000 SKUs</a:t>
            </a:r>
            <a:endParaRPr sz="3000">
              <a:solidFill>
                <a:srgbClr val="F55C21"/>
              </a:solidFill>
            </a:endParaRPr>
          </a:p>
        </p:txBody>
      </p:sp>
      <p:sp>
        <p:nvSpPr>
          <p:cNvPr id="354" name="Google Shape;354;p36"/>
          <p:cNvSpPr txBox="1"/>
          <p:nvPr>
            <p:ph idx="12" type="sldNum"/>
          </p:nvPr>
        </p:nvSpPr>
        <p:spPr>
          <a:xfrm>
            <a:off x="40233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5" name="Google Shape;355;p36"/>
          <p:cNvSpPr/>
          <p:nvPr/>
        </p:nvSpPr>
        <p:spPr>
          <a:xfrm rot="5400000">
            <a:off x="4306650" y="1264800"/>
            <a:ext cx="530700" cy="324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rgbClr val="F55C21"/>
              </a:solidFill>
              <a:latin typeface="Encode Sans"/>
              <a:ea typeface="Encode Sans"/>
              <a:cs typeface="Encode Sans"/>
              <a:sym typeface="Encode Sans"/>
            </a:endParaRPr>
          </a:p>
        </p:txBody>
      </p:sp>
      <p:sp>
        <p:nvSpPr>
          <p:cNvPr id="356" name="Google Shape;356;p36"/>
          <p:cNvSpPr/>
          <p:nvPr/>
        </p:nvSpPr>
        <p:spPr>
          <a:xfrm rot="5400000">
            <a:off x="4306650" y="2715425"/>
            <a:ext cx="530700" cy="324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chemeClr val="lt1"/>
              </a:solidFill>
              <a:latin typeface="Encode Sans"/>
              <a:ea typeface="Encode Sans"/>
              <a:cs typeface="Encode Sans"/>
              <a:sym typeface="Encode Sans"/>
            </a:endParaRPr>
          </a:p>
        </p:txBody>
      </p:sp>
      <p:grpSp>
        <p:nvGrpSpPr>
          <p:cNvPr id="357" name="Google Shape;357;p36"/>
          <p:cNvGrpSpPr/>
          <p:nvPr/>
        </p:nvGrpSpPr>
        <p:grpSpPr>
          <a:xfrm>
            <a:off x="748105" y="1429792"/>
            <a:ext cx="1565044" cy="1466119"/>
            <a:chOff x="3955900" y="2984500"/>
            <a:chExt cx="414000" cy="422525"/>
          </a:xfrm>
        </p:grpSpPr>
        <p:sp>
          <p:nvSpPr>
            <p:cNvPr id="358" name="Google Shape;358;p36"/>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Encode Sans"/>
                  <a:ea typeface="Encode Sans"/>
                  <a:cs typeface="Encode Sans"/>
                  <a:sym typeface="Encode Sans"/>
                </a:rPr>
                <a:t>Big Data</a:t>
              </a:r>
              <a:endParaRPr sz="1800">
                <a:solidFill>
                  <a:srgbClr val="FFFFFF"/>
                </a:solidFill>
                <a:latin typeface="Encode Sans"/>
                <a:ea typeface="Encode Sans"/>
                <a:cs typeface="Encode Sans"/>
                <a:sym typeface="Encode Sans"/>
              </a:endParaRPr>
            </a:p>
          </p:txBody>
        </p:sp>
        <p:sp>
          <p:nvSpPr>
            <p:cNvPr id="359" name="Google Shape;359;p36"/>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chemeClr val="lt1"/>
                </a:solidFill>
                <a:latin typeface="Encode Sans SemiBold"/>
                <a:ea typeface="Encode Sans SemiBold"/>
                <a:cs typeface="Encode Sans SemiBold"/>
                <a:sym typeface="Encode Sans SemiBold"/>
              </a:rPr>
              <a:t>Community Involvement </a:t>
            </a:r>
            <a:endParaRPr b="0" sz="2400">
              <a:latin typeface="Encode Sans SemiBold"/>
              <a:ea typeface="Encode Sans SemiBold"/>
              <a:cs typeface="Encode Sans SemiBold"/>
              <a:sym typeface="Encode Sans SemiBold"/>
            </a:endParaRPr>
          </a:p>
        </p:txBody>
      </p:sp>
      <p:sp>
        <p:nvSpPr>
          <p:cNvPr id="365" name="Google Shape;365;p37"/>
          <p:cNvSpPr txBox="1"/>
          <p:nvPr>
            <p:ph idx="1" type="body"/>
          </p:nvPr>
        </p:nvSpPr>
        <p:spPr>
          <a:xfrm>
            <a:off x="219800" y="1017600"/>
            <a:ext cx="4312500" cy="209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Encode Sans"/>
                <a:ea typeface="Encode Sans"/>
                <a:cs typeface="Encode Sans"/>
                <a:sym typeface="Encode Sans"/>
              </a:rPr>
              <a:t>Sponsor:</a:t>
            </a:r>
            <a:endParaRPr b="1" sz="1800">
              <a:solidFill>
                <a:srgbClr val="FFFFFF"/>
              </a:solidFill>
              <a:latin typeface="Encode Sans"/>
              <a:ea typeface="Encode Sans"/>
              <a:cs typeface="Encode Sans"/>
              <a:sym typeface="Encode Sans"/>
            </a:endParaRPr>
          </a:p>
          <a:p>
            <a:pPr indent="-355600" lvl="0" marL="457200" rtl="0" algn="l">
              <a:lnSpc>
                <a:spcPct val="100000"/>
              </a:lnSpc>
              <a:spcBef>
                <a:spcPts val="0"/>
              </a:spcBef>
              <a:spcAft>
                <a:spcPts val="0"/>
              </a:spcAft>
              <a:buSzPts val="2000"/>
              <a:buChar char="▪"/>
            </a:pPr>
            <a:r>
              <a:rPr lang="en"/>
              <a:t>School Events</a:t>
            </a:r>
            <a:endParaRPr/>
          </a:p>
          <a:p>
            <a:pPr indent="-355600" lvl="0" marL="457200" rtl="0" algn="l">
              <a:lnSpc>
                <a:spcPct val="100000"/>
              </a:lnSpc>
              <a:spcBef>
                <a:spcPts val="0"/>
              </a:spcBef>
              <a:spcAft>
                <a:spcPts val="0"/>
              </a:spcAft>
              <a:buSzPts val="2000"/>
              <a:buChar char="▪"/>
            </a:pPr>
            <a:r>
              <a:rPr lang="en"/>
              <a:t>Charity Events</a:t>
            </a:r>
            <a:endParaRPr/>
          </a:p>
          <a:p>
            <a:pPr indent="-355600" lvl="0" marL="457200" rtl="0" algn="l">
              <a:lnSpc>
                <a:spcPct val="100000"/>
              </a:lnSpc>
              <a:spcBef>
                <a:spcPts val="0"/>
              </a:spcBef>
              <a:spcAft>
                <a:spcPts val="0"/>
              </a:spcAft>
              <a:buSzPts val="2000"/>
              <a:buChar char="▪"/>
            </a:pPr>
            <a:r>
              <a:rPr lang="en"/>
              <a:t>Local Sports Competition</a:t>
            </a:r>
            <a:endParaRPr/>
          </a:p>
          <a:p>
            <a:pPr indent="0" lvl="0" marL="0" rtl="0" algn="l">
              <a:lnSpc>
                <a:spcPct val="100000"/>
              </a:lnSpc>
              <a:spcBef>
                <a:spcPts val="0"/>
              </a:spcBef>
              <a:spcAft>
                <a:spcPts val="0"/>
              </a:spcAft>
              <a:buNone/>
            </a:pPr>
            <a:r>
              <a:t/>
            </a:r>
            <a:endParaRPr/>
          </a:p>
          <a:p>
            <a:pPr indent="0" lvl="0" marL="0" rtl="0" algn="l">
              <a:spcBef>
                <a:spcPts val="600"/>
              </a:spcBef>
              <a:spcAft>
                <a:spcPts val="0"/>
              </a:spcAft>
              <a:buNone/>
            </a:pPr>
            <a:r>
              <a:t/>
            </a:r>
            <a:endParaRPr/>
          </a:p>
        </p:txBody>
      </p:sp>
      <p:sp>
        <p:nvSpPr>
          <p:cNvPr id="366" name="Google Shape;366;p37"/>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7" name="Google Shape;367;p37"/>
          <p:cNvSpPr txBox="1"/>
          <p:nvPr>
            <p:ph idx="1" type="body"/>
          </p:nvPr>
        </p:nvSpPr>
        <p:spPr>
          <a:xfrm>
            <a:off x="4625675" y="910975"/>
            <a:ext cx="4312500" cy="219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Encode Sans"/>
                <a:ea typeface="Encode Sans"/>
                <a:cs typeface="Encode Sans"/>
                <a:sym typeface="Encode Sans"/>
              </a:rPr>
              <a:t>Cater:</a:t>
            </a:r>
            <a:endParaRPr b="1">
              <a:latin typeface="Encode Sans"/>
              <a:ea typeface="Encode Sans"/>
              <a:cs typeface="Encode Sans"/>
              <a:sym typeface="Encode Sans"/>
            </a:endParaRPr>
          </a:p>
          <a:p>
            <a:pPr indent="-355600" lvl="0" marL="457200" rtl="0" algn="l">
              <a:spcBef>
                <a:spcPts val="600"/>
              </a:spcBef>
              <a:spcAft>
                <a:spcPts val="0"/>
              </a:spcAft>
              <a:buSzPts val="2000"/>
              <a:buChar char="▪"/>
            </a:pPr>
            <a:r>
              <a:rPr lang="en"/>
              <a:t>Parties</a:t>
            </a:r>
            <a:endParaRPr/>
          </a:p>
          <a:p>
            <a:pPr indent="-355600" lvl="0" marL="457200" rtl="0" algn="l">
              <a:spcBef>
                <a:spcPts val="0"/>
              </a:spcBef>
              <a:spcAft>
                <a:spcPts val="0"/>
              </a:spcAft>
              <a:buSzPts val="2000"/>
              <a:buChar char="▪"/>
            </a:pPr>
            <a:r>
              <a:rPr lang="en"/>
              <a:t>Conferences</a:t>
            </a:r>
            <a:endParaRPr/>
          </a:p>
          <a:p>
            <a:pPr indent="-355600" lvl="0" marL="457200" rtl="0" algn="l">
              <a:spcBef>
                <a:spcPts val="0"/>
              </a:spcBef>
              <a:spcAft>
                <a:spcPts val="0"/>
              </a:spcAft>
              <a:buSzPts val="2000"/>
              <a:buChar char="▪"/>
            </a:pPr>
            <a:r>
              <a:rPr lang="en"/>
              <a:t>Graduation Ceremony</a:t>
            </a:r>
            <a:endParaRPr/>
          </a:p>
        </p:txBody>
      </p:sp>
      <p:sp>
        <p:nvSpPr>
          <p:cNvPr id="368" name="Google Shape;368;p37"/>
          <p:cNvSpPr/>
          <p:nvPr/>
        </p:nvSpPr>
        <p:spPr>
          <a:xfrm>
            <a:off x="2894825" y="3427750"/>
            <a:ext cx="909900" cy="771000"/>
          </a:xfrm>
          <a:prstGeom prst="roundRect">
            <a:avLst>
              <a:gd fmla="val 16667" name="adj"/>
            </a:avLst>
          </a:prstGeom>
          <a:noFill/>
          <a:ln cap="flat" cmpd="sng" w="19050">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Product</a:t>
            </a:r>
            <a:endParaRPr>
              <a:solidFill>
                <a:srgbClr val="FFFFFF"/>
              </a:solidFill>
            </a:endParaRPr>
          </a:p>
        </p:txBody>
      </p:sp>
      <p:sp>
        <p:nvSpPr>
          <p:cNvPr id="369" name="Google Shape;369;p37"/>
          <p:cNvSpPr/>
          <p:nvPr/>
        </p:nvSpPr>
        <p:spPr>
          <a:xfrm>
            <a:off x="4791475" y="3427738"/>
            <a:ext cx="909900" cy="771000"/>
          </a:xfrm>
          <a:prstGeom prst="roundRect">
            <a:avLst>
              <a:gd fmla="val 16667" name="adj"/>
            </a:avLst>
          </a:prstGeom>
          <a:noFill/>
          <a:ln cap="flat" cmpd="sng" w="19050">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Service</a:t>
            </a:r>
            <a:endParaRPr>
              <a:solidFill>
                <a:srgbClr val="FFFFFF"/>
              </a:solidFill>
            </a:endParaRPr>
          </a:p>
        </p:txBody>
      </p:sp>
      <p:sp>
        <p:nvSpPr>
          <p:cNvPr id="370" name="Google Shape;370;p37"/>
          <p:cNvSpPr/>
          <p:nvPr/>
        </p:nvSpPr>
        <p:spPr>
          <a:xfrm>
            <a:off x="3880800" y="3639625"/>
            <a:ext cx="834600" cy="202200"/>
          </a:xfrm>
          <a:prstGeom prst="leftRightArrow">
            <a:avLst>
              <a:gd fmla="val 50000" name="adj1"/>
              <a:gd fmla="val 50000" name="adj2"/>
            </a:avLst>
          </a:prstGeom>
          <a:solidFill>
            <a:srgbClr val="F55C21"/>
          </a:solidFill>
          <a:ln cap="flat" cmpd="sng" w="9525">
            <a:solidFill>
              <a:srgbClr val="F55C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8"/>
          <p:cNvSpPr txBox="1"/>
          <p:nvPr>
            <p:ph type="ctrTitle"/>
          </p:nvPr>
        </p:nvSpPr>
        <p:spPr>
          <a:xfrm>
            <a:off x="1163075" y="1114100"/>
            <a:ext cx="6817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chemeClr val="lt1"/>
                </a:solidFill>
              </a:rPr>
              <a:t>EXPANSION METHODS</a:t>
            </a:r>
            <a:endParaRPr sz="4400"/>
          </a:p>
        </p:txBody>
      </p:sp>
      <p:sp>
        <p:nvSpPr>
          <p:cNvPr id="376" name="Google Shape;376;p38"/>
          <p:cNvSpPr txBox="1"/>
          <p:nvPr>
            <p:ph idx="1" type="subTitle"/>
          </p:nvPr>
        </p:nvSpPr>
        <p:spPr>
          <a:xfrm>
            <a:off x="1735925" y="2665553"/>
            <a:ext cx="5672100" cy="1059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chemeClr val="lt1"/>
                </a:solidFill>
                <a:latin typeface="Encode Sans Light"/>
                <a:ea typeface="Encode Sans Light"/>
                <a:cs typeface="Encode Sans Light"/>
                <a:sym typeface="Encode Sans Light"/>
              </a:rPr>
              <a:t>Business conversion program (BCP) franchising</a:t>
            </a:r>
            <a:endParaRPr sz="2000">
              <a:solidFill>
                <a:schemeClr val="lt1"/>
              </a:solidFill>
              <a:latin typeface="Encode Sans Light"/>
              <a:ea typeface="Encode Sans Light"/>
              <a:cs typeface="Encode Sans Light"/>
              <a:sym typeface="Encode Sans Light"/>
            </a:endParaRPr>
          </a:p>
          <a:p>
            <a:pPr indent="0" lvl="0" marL="0" rtl="0" algn="ctr">
              <a:lnSpc>
                <a:spcPct val="100000"/>
              </a:lnSpc>
              <a:spcBef>
                <a:spcPts val="0"/>
              </a:spcBef>
              <a:spcAft>
                <a:spcPts val="0"/>
              </a:spcAft>
              <a:buNone/>
            </a:pPr>
            <a:r>
              <a:rPr lang="en" sz="2000">
                <a:solidFill>
                  <a:schemeClr val="lt1"/>
                </a:solidFill>
                <a:latin typeface="Encode Sans Light"/>
                <a:ea typeface="Encode Sans Light"/>
                <a:cs typeface="Encode Sans Light"/>
                <a:sym typeface="Encode Sans Light"/>
              </a:rPr>
              <a:t>+</a:t>
            </a:r>
            <a:endParaRPr sz="2000">
              <a:solidFill>
                <a:schemeClr val="lt1"/>
              </a:solidFill>
              <a:latin typeface="Encode Sans Light"/>
              <a:ea typeface="Encode Sans Light"/>
              <a:cs typeface="Encode Sans Light"/>
              <a:sym typeface="Encode Sans Light"/>
            </a:endParaRPr>
          </a:p>
          <a:p>
            <a:pPr indent="0" lvl="0" marL="0" rtl="0" algn="ctr">
              <a:lnSpc>
                <a:spcPct val="100000"/>
              </a:lnSpc>
              <a:spcBef>
                <a:spcPts val="0"/>
              </a:spcBef>
              <a:spcAft>
                <a:spcPts val="0"/>
              </a:spcAft>
              <a:buClr>
                <a:schemeClr val="dk1"/>
              </a:buClr>
              <a:buSzPts val="1100"/>
              <a:buFont typeface="Arial"/>
              <a:buNone/>
            </a:pPr>
            <a:r>
              <a:rPr lang="en" sz="2000">
                <a:solidFill>
                  <a:schemeClr val="lt1"/>
                </a:solidFill>
                <a:latin typeface="Encode Sans Light"/>
                <a:ea typeface="Encode Sans Light"/>
                <a:cs typeface="Encode Sans Light"/>
                <a:sym typeface="Encode Sans Light"/>
              </a:rPr>
              <a:t>Company-owned operations</a:t>
            </a:r>
            <a:endParaRPr sz="2000">
              <a:solidFill>
                <a:schemeClr val="lt1"/>
              </a:solidFill>
              <a:latin typeface="Encode Sans Light"/>
              <a:ea typeface="Encode Sans Light"/>
              <a:cs typeface="Encode Sans Light"/>
              <a:sym typeface="Encode Sans Light"/>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2400">
                <a:solidFill>
                  <a:schemeClr val="lt1"/>
                </a:solidFill>
                <a:latin typeface="Encode Sans SemiBold"/>
                <a:ea typeface="Encode Sans SemiBold"/>
                <a:cs typeface="Encode Sans SemiBold"/>
                <a:sym typeface="Encode Sans SemiBold"/>
              </a:rPr>
              <a:t>Business conversion program (BCP) franchising</a:t>
            </a:r>
            <a:endParaRPr b="0" sz="2400">
              <a:latin typeface="Encode Sans SemiBold"/>
              <a:ea typeface="Encode Sans SemiBold"/>
              <a:cs typeface="Encode Sans SemiBold"/>
              <a:sym typeface="Encode Sans SemiBold"/>
            </a:endParaRPr>
          </a:p>
        </p:txBody>
      </p:sp>
      <p:sp>
        <p:nvSpPr>
          <p:cNvPr id="382" name="Google Shape;382;p39"/>
          <p:cNvSpPr txBox="1"/>
          <p:nvPr>
            <p:ph idx="1" type="body"/>
          </p:nvPr>
        </p:nvSpPr>
        <p:spPr>
          <a:xfrm>
            <a:off x="245050" y="1720725"/>
            <a:ext cx="4681500" cy="2651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Char char="●"/>
            </a:pPr>
            <a:r>
              <a:rPr lang="en" sz="1800">
                <a:solidFill>
                  <a:srgbClr val="FFFFFF"/>
                </a:solidFill>
                <a:latin typeface="Encode Sans SemiBold"/>
                <a:ea typeface="Encode Sans SemiBold"/>
                <a:cs typeface="Encode Sans SemiBold"/>
                <a:sym typeface="Encode Sans SemiBold"/>
              </a:rPr>
              <a:t>Low capital investment：</a:t>
            </a:r>
            <a:r>
              <a:rPr lang="en">
                <a:solidFill>
                  <a:srgbClr val="FFFFFF"/>
                </a:solidFill>
                <a:latin typeface="Encode Sans"/>
                <a:ea typeface="Encode Sans"/>
                <a:cs typeface="Encode Sans"/>
                <a:sym typeface="Encode Sans"/>
              </a:rPr>
              <a:t>	</a:t>
            </a:r>
            <a:endParaRPr>
              <a:solidFill>
                <a:srgbClr val="FFFFFF"/>
              </a:solidFill>
              <a:latin typeface="Encode Sans"/>
              <a:ea typeface="Encode Sans"/>
              <a:cs typeface="Encode Sans"/>
              <a:sym typeface="Encode Sans"/>
            </a:endParaRPr>
          </a:p>
          <a:p>
            <a:pPr indent="0" lvl="0" marL="0" rtl="0" algn="l">
              <a:lnSpc>
                <a:spcPct val="115000"/>
              </a:lnSpc>
              <a:spcBef>
                <a:spcPts val="0"/>
              </a:spcBef>
              <a:spcAft>
                <a:spcPts val="0"/>
              </a:spcAft>
              <a:buNone/>
            </a:pPr>
            <a:r>
              <a:rPr lang="en" sz="1500">
                <a:solidFill>
                  <a:srgbClr val="FFFFFF"/>
                </a:solidFill>
                <a:latin typeface="Encode Sans"/>
                <a:ea typeface="Encode Sans"/>
                <a:cs typeface="Encode Sans"/>
                <a:sym typeface="Encode Sans"/>
              </a:rPr>
              <a:t>          training fee($4000)&lt;franchise fee($500,000)</a:t>
            </a:r>
            <a:endParaRPr sz="1500">
              <a:solidFill>
                <a:srgbClr val="FFFFFF"/>
              </a:solidFill>
              <a:latin typeface="Encode Sans"/>
              <a:ea typeface="Encode Sans"/>
              <a:cs typeface="Encode Sans"/>
              <a:sym typeface="Encode Sans"/>
            </a:endParaRPr>
          </a:p>
          <a:p>
            <a:pPr indent="-355600" lvl="0" marL="457200" rtl="0" algn="l">
              <a:lnSpc>
                <a:spcPct val="115000"/>
              </a:lnSpc>
              <a:spcBef>
                <a:spcPts val="0"/>
              </a:spcBef>
              <a:spcAft>
                <a:spcPts val="0"/>
              </a:spcAft>
              <a:buClr>
                <a:srgbClr val="FFFFFF"/>
              </a:buClr>
              <a:buSzPts val="2000"/>
              <a:buChar char="●"/>
            </a:pPr>
            <a:r>
              <a:rPr lang="en" sz="1800">
                <a:solidFill>
                  <a:srgbClr val="FFFFFF"/>
                </a:solidFill>
                <a:latin typeface="Encode Sans SemiBold"/>
                <a:ea typeface="Encode Sans SemiBold"/>
                <a:cs typeface="Encode Sans SemiBold"/>
                <a:sym typeface="Encode Sans SemiBold"/>
              </a:rPr>
              <a:t>Fast rate of expansion:</a:t>
            </a:r>
            <a:r>
              <a:rPr lang="en" sz="1200">
                <a:solidFill>
                  <a:srgbClr val="FFFFFF"/>
                </a:solidFill>
                <a:latin typeface="Encode Sans SemiBold"/>
                <a:ea typeface="Encode Sans SemiBold"/>
                <a:cs typeface="Encode Sans SemiBold"/>
                <a:sym typeface="Encode Sans SemiBold"/>
              </a:rPr>
              <a:t>	</a:t>
            </a:r>
            <a:r>
              <a:rPr lang="en" sz="1200">
                <a:solidFill>
                  <a:srgbClr val="FFFFFF"/>
                </a:solidFill>
                <a:latin typeface="Encode Sans"/>
                <a:ea typeface="Encode Sans"/>
                <a:cs typeface="Encode Sans"/>
                <a:sym typeface="Encode Sans"/>
              </a:rPr>
              <a:t>	</a:t>
            </a:r>
            <a:endParaRPr sz="1200">
              <a:solidFill>
                <a:srgbClr val="FFFFFF"/>
              </a:solidFill>
              <a:latin typeface="Encode Sans"/>
              <a:ea typeface="Encode Sans"/>
              <a:cs typeface="Encode Sans"/>
              <a:sym typeface="Encode Sans"/>
            </a:endParaRPr>
          </a:p>
          <a:p>
            <a:pPr indent="0" lvl="0" marL="0" rtl="0" algn="l">
              <a:lnSpc>
                <a:spcPct val="115000"/>
              </a:lnSpc>
              <a:spcBef>
                <a:spcPts val="0"/>
              </a:spcBef>
              <a:spcAft>
                <a:spcPts val="0"/>
              </a:spcAft>
              <a:buNone/>
            </a:pPr>
            <a:r>
              <a:rPr lang="en" sz="1500">
                <a:solidFill>
                  <a:srgbClr val="FFFFFF"/>
                </a:solidFill>
                <a:latin typeface="Encode Sans"/>
                <a:ea typeface="Encode Sans"/>
                <a:cs typeface="Encode Sans"/>
                <a:sym typeface="Encode Sans"/>
              </a:rPr>
              <a:t>          expertise of an established businessperson </a:t>
            </a:r>
            <a:endParaRPr sz="1500">
              <a:solidFill>
                <a:srgbClr val="FFFFFF"/>
              </a:solidFill>
            </a:endParaRPr>
          </a:p>
          <a:p>
            <a:pPr indent="-355600" lvl="0" marL="457200" rtl="0" algn="l">
              <a:lnSpc>
                <a:spcPct val="115000"/>
              </a:lnSpc>
              <a:spcBef>
                <a:spcPts val="0"/>
              </a:spcBef>
              <a:spcAft>
                <a:spcPts val="0"/>
              </a:spcAft>
              <a:buClr>
                <a:srgbClr val="FFFFFF"/>
              </a:buClr>
              <a:buSzPts val="2000"/>
              <a:buFont typeface="Encode Sans SemiBold"/>
              <a:buChar char="●"/>
            </a:pPr>
            <a:r>
              <a:rPr lang="en" sz="1800">
                <a:solidFill>
                  <a:srgbClr val="FFFFFF"/>
                </a:solidFill>
                <a:latin typeface="Encode Sans SemiBold"/>
                <a:ea typeface="Encode Sans SemiBold"/>
                <a:cs typeface="Encode Sans SemiBold"/>
                <a:sym typeface="Encode Sans SemiBold"/>
              </a:rPr>
              <a:t>Existing communal bonds:</a:t>
            </a:r>
            <a:endParaRPr sz="1800">
              <a:solidFill>
                <a:srgbClr val="FFFFFF"/>
              </a:solidFill>
              <a:latin typeface="Encode Sans SemiBold"/>
              <a:ea typeface="Encode Sans SemiBold"/>
              <a:cs typeface="Encode Sans SemiBold"/>
              <a:sym typeface="Encode Sans SemiBold"/>
            </a:endParaRPr>
          </a:p>
          <a:p>
            <a:pPr indent="0" lvl="0" marL="0" rtl="0" algn="l">
              <a:lnSpc>
                <a:spcPct val="115000"/>
              </a:lnSpc>
              <a:spcBef>
                <a:spcPts val="0"/>
              </a:spcBef>
              <a:spcAft>
                <a:spcPts val="0"/>
              </a:spcAft>
              <a:buNone/>
            </a:pPr>
            <a:r>
              <a:rPr lang="en" sz="1800">
                <a:solidFill>
                  <a:srgbClr val="FFFFFF"/>
                </a:solidFill>
              </a:rPr>
              <a:t>        </a:t>
            </a:r>
            <a:r>
              <a:rPr lang="en" sz="1500">
                <a:solidFill>
                  <a:srgbClr val="FFFFFF"/>
                </a:solidFill>
              </a:rPr>
              <a:t>strengthen friendly neighbor concept</a:t>
            </a:r>
            <a:endParaRPr sz="1500">
              <a:solidFill>
                <a:srgbClr val="FFFFFF"/>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600"/>
              </a:spcBef>
              <a:spcAft>
                <a:spcPts val="0"/>
              </a:spcAft>
              <a:buNone/>
            </a:pPr>
            <a:r>
              <a:t/>
            </a:r>
            <a:endParaRPr/>
          </a:p>
        </p:txBody>
      </p:sp>
      <p:sp>
        <p:nvSpPr>
          <p:cNvPr id="383" name="Google Shape;383;p39"/>
          <p:cNvSpPr txBox="1"/>
          <p:nvPr>
            <p:ph idx="2" type="body"/>
          </p:nvPr>
        </p:nvSpPr>
        <p:spPr>
          <a:xfrm>
            <a:off x="1418700" y="1094600"/>
            <a:ext cx="70419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Encode Sans"/>
                <a:ea typeface="Encode Sans"/>
                <a:cs typeface="Encode Sans"/>
                <a:sym typeface="Encode Sans"/>
              </a:rPr>
              <a:t>The conversion of independent dealers or unaffiliated businesses to franchisees </a:t>
            </a:r>
            <a:endParaRPr sz="1500"/>
          </a:p>
        </p:txBody>
      </p:sp>
      <p:sp>
        <p:nvSpPr>
          <p:cNvPr id="384" name="Google Shape;384;p39"/>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5" name="Google Shape;385;p39"/>
          <p:cNvSpPr/>
          <p:nvPr/>
        </p:nvSpPr>
        <p:spPr>
          <a:xfrm>
            <a:off x="3594178" y="3858297"/>
            <a:ext cx="310518" cy="310537"/>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flipH="1" rot="10800000">
            <a:off x="824850" y="1041278"/>
            <a:ext cx="508500" cy="351600"/>
          </a:xfrm>
          <a:prstGeom prst="bentArrow">
            <a:avLst>
              <a:gd fmla="val 29500" name="adj1"/>
              <a:gd fmla="val 34848" name="adj2"/>
              <a:gd fmla="val 49097" name="adj3"/>
              <a:gd fmla="val 47845" name="adj4"/>
            </a:avLst>
          </a:prstGeom>
          <a:solidFill>
            <a:srgbClr val="D4D3D9"/>
          </a:solidFill>
          <a:ln cap="flat" cmpd="sng" w="9525">
            <a:solidFill>
              <a:srgbClr val="5555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txBox="1"/>
          <p:nvPr>
            <p:ph idx="1" type="body"/>
          </p:nvPr>
        </p:nvSpPr>
        <p:spPr>
          <a:xfrm>
            <a:off x="4650950" y="1720725"/>
            <a:ext cx="4312500" cy="3108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Font typeface="Encode Sans SemiBold"/>
              <a:buChar char="●"/>
            </a:pPr>
            <a:r>
              <a:rPr lang="en" sz="1800">
                <a:solidFill>
                  <a:srgbClr val="FFFFFF"/>
                </a:solidFill>
                <a:latin typeface="Encode Sans SemiBold"/>
                <a:ea typeface="Encode Sans SemiBold"/>
                <a:cs typeface="Encode Sans SemiBold"/>
                <a:sym typeface="Encode Sans SemiBold"/>
              </a:rPr>
              <a:t>Undermine core values:</a:t>
            </a:r>
            <a:endParaRPr sz="1800">
              <a:solidFill>
                <a:srgbClr val="FFFFFF"/>
              </a:solidFill>
              <a:latin typeface="Encode Sans SemiBold"/>
              <a:ea typeface="Encode Sans SemiBold"/>
              <a:cs typeface="Encode Sans SemiBold"/>
              <a:sym typeface="Encode Sans SemiBold"/>
            </a:endParaRPr>
          </a:p>
          <a:p>
            <a:pPr indent="0" lvl="0" marL="0" rtl="0" algn="l">
              <a:spcBef>
                <a:spcPts val="600"/>
              </a:spcBef>
              <a:spcAft>
                <a:spcPts val="0"/>
              </a:spcAft>
              <a:buNone/>
            </a:pPr>
            <a:r>
              <a:rPr lang="en" sz="1500">
                <a:solidFill>
                  <a:srgbClr val="FFFFFF"/>
                </a:solidFill>
              </a:rPr>
              <a:t>          </a:t>
            </a:r>
            <a:r>
              <a:rPr lang="en" sz="1500">
                <a:solidFill>
                  <a:srgbClr val="FFFFFF"/>
                </a:solidFill>
                <a:latin typeface="Encode Sans"/>
                <a:ea typeface="Encode Sans"/>
                <a:cs typeface="Encode Sans"/>
                <a:sym typeface="Encode Sans"/>
              </a:rPr>
              <a:t>conversion franchisees place profit before         	reputation</a:t>
            </a:r>
            <a:endParaRPr sz="1500">
              <a:solidFill>
                <a:srgbClr val="FFFFFF"/>
              </a:solidFill>
              <a:latin typeface="Encode Sans"/>
              <a:ea typeface="Encode Sans"/>
              <a:cs typeface="Encode Sans"/>
              <a:sym typeface="Encode Sans"/>
            </a:endParaRPr>
          </a:p>
          <a:p>
            <a:pPr indent="-355600" lvl="0" marL="457200" rtl="0" algn="l">
              <a:spcBef>
                <a:spcPts val="600"/>
              </a:spcBef>
              <a:spcAft>
                <a:spcPts val="0"/>
              </a:spcAft>
              <a:buClr>
                <a:srgbClr val="FFFFFF"/>
              </a:buClr>
              <a:buSzPts val="2000"/>
              <a:buChar char="●"/>
            </a:pPr>
            <a:r>
              <a:rPr lang="en" sz="1800">
                <a:solidFill>
                  <a:srgbClr val="FFFFFF"/>
                </a:solidFill>
                <a:latin typeface="Encode Sans SemiBold"/>
                <a:ea typeface="Encode Sans SemiBold"/>
                <a:cs typeface="Encode Sans SemiBold"/>
                <a:sym typeface="Encode Sans SemiBold"/>
              </a:rPr>
              <a:t>M</a:t>
            </a:r>
            <a:r>
              <a:rPr lang="en" sz="1800">
                <a:solidFill>
                  <a:srgbClr val="FFFFFF"/>
                </a:solidFill>
                <a:latin typeface="Encode Sans SemiBold"/>
                <a:ea typeface="Encode Sans SemiBold"/>
                <a:cs typeface="Encode Sans SemiBold"/>
                <a:sym typeface="Encode Sans SemiBold"/>
              </a:rPr>
              <a:t>ajor changes implementation:</a:t>
            </a:r>
            <a:br>
              <a:rPr lang="en">
                <a:solidFill>
                  <a:srgbClr val="FFFFFF"/>
                </a:solidFill>
              </a:rPr>
            </a:br>
            <a:r>
              <a:rPr lang="en" sz="1500">
                <a:solidFill>
                  <a:srgbClr val="FFFFFF"/>
                </a:solidFill>
                <a:latin typeface="Encode Sans"/>
                <a:ea typeface="Encode Sans"/>
                <a:cs typeface="Encode Sans"/>
                <a:sym typeface="Encode Sans"/>
              </a:rPr>
              <a:t>managers are </a:t>
            </a:r>
            <a:r>
              <a:rPr lang="en" sz="1500">
                <a:solidFill>
                  <a:srgbClr val="FFFFFF"/>
                </a:solidFill>
                <a:latin typeface="Encode Sans"/>
                <a:ea typeface="Encode Sans"/>
                <a:cs typeface="Encode Sans"/>
                <a:sym typeface="Encode Sans"/>
              </a:rPr>
              <a:t>resistant</a:t>
            </a:r>
            <a:r>
              <a:rPr lang="en" sz="1500">
                <a:solidFill>
                  <a:srgbClr val="FFFFFF"/>
                </a:solidFill>
                <a:latin typeface="Encode Sans"/>
                <a:ea typeface="Encode Sans"/>
                <a:cs typeface="Encode Sans"/>
                <a:sym typeface="Encode Sans"/>
              </a:rPr>
              <a:t> to changes</a:t>
            </a:r>
            <a:endParaRPr sz="1500">
              <a:solidFill>
                <a:srgbClr val="FFFFFF"/>
              </a:solidFill>
              <a:latin typeface="Encode Sans"/>
              <a:ea typeface="Encode Sans"/>
              <a:cs typeface="Encode Sans"/>
              <a:sym typeface="Encode Sans"/>
            </a:endParaRPr>
          </a:p>
        </p:txBody>
      </p:sp>
      <p:sp>
        <p:nvSpPr>
          <p:cNvPr id="388" name="Google Shape;388;p39"/>
          <p:cNvSpPr/>
          <p:nvPr/>
        </p:nvSpPr>
        <p:spPr>
          <a:xfrm>
            <a:off x="8147253" y="3856903"/>
            <a:ext cx="313343" cy="313324"/>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Company-owned operations</a:t>
            </a:r>
            <a:endParaRPr sz="2400"/>
          </a:p>
        </p:txBody>
      </p:sp>
      <p:sp>
        <p:nvSpPr>
          <p:cNvPr id="394" name="Google Shape;394;p40"/>
          <p:cNvSpPr txBox="1"/>
          <p:nvPr>
            <p:ph idx="2" type="body"/>
          </p:nvPr>
        </p:nvSpPr>
        <p:spPr>
          <a:xfrm>
            <a:off x="390900" y="2785800"/>
            <a:ext cx="7655700" cy="19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Medium"/>
                <a:ea typeface="Encode Sans Medium"/>
                <a:cs typeface="Encode Sans Medium"/>
                <a:sym typeface="Encode Sans Medium"/>
              </a:rPr>
              <a:t>Total cost of $16,500k for setting up 55 stores per year</a:t>
            </a:r>
            <a:endParaRPr>
              <a:solidFill>
                <a:srgbClr val="FFFFFF"/>
              </a:solidFill>
              <a:latin typeface="Encode Sans Medium"/>
              <a:ea typeface="Encode Sans Medium"/>
              <a:cs typeface="Encode Sans Medium"/>
              <a:sym typeface="Encode Sans Medium"/>
            </a:endParaRPr>
          </a:p>
          <a:p>
            <a:pPr indent="0" lvl="0" marL="0" rtl="0" algn="l">
              <a:spcBef>
                <a:spcPts val="0"/>
              </a:spcBef>
              <a:spcAft>
                <a:spcPts val="0"/>
              </a:spcAft>
              <a:buNone/>
            </a:pPr>
            <a:r>
              <a:t/>
            </a:r>
            <a:endParaRPr sz="1800">
              <a:solidFill>
                <a:srgbClr val="FFFFFF"/>
              </a:solidFill>
              <a:latin typeface="Encode Sans"/>
              <a:ea typeface="Encode Sans"/>
              <a:cs typeface="Encode Sans"/>
              <a:sym typeface="Encode Sans"/>
            </a:endParaRPr>
          </a:p>
          <a:p>
            <a:pPr indent="0" lvl="0" marL="0" rtl="0" algn="l">
              <a:spcBef>
                <a:spcPts val="600"/>
              </a:spcBef>
              <a:spcAft>
                <a:spcPts val="0"/>
              </a:spcAft>
              <a:buNone/>
            </a:pPr>
            <a:r>
              <a:t/>
            </a:r>
            <a:endParaRPr>
              <a:solidFill>
                <a:srgbClr val="FFFFFF"/>
              </a:solidFill>
            </a:endParaRPr>
          </a:p>
        </p:txBody>
      </p:sp>
      <p:sp>
        <p:nvSpPr>
          <p:cNvPr id="395" name="Google Shape;395;p40"/>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CASH EQUIVALENT.png" id="396" name="Google Shape;396;p40"/>
          <p:cNvPicPr preferRelativeResize="0"/>
          <p:nvPr/>
        </p:nvPicPr>
        <p:blipFill>
          <a:blip r:embed="rId3">
            <a:alphaModFix/>
          </a:blip>
          <a:stretch>
            <a:fillRect/>
          </a:stretch>
        </p:blipFill>
        <p:spPr>
          <a:xfrm>
            <a:off x="179175" y="1484337"/>
            <a:ext cx="8409099" cy="801700"/>
          </a:xfrm>
          <a:prstGeom prst="rect">
            <a:avLst/>
          </a:prstGeom>
          <a:noFill/>
          <a:ln>
            <a:noFill/>
          </a:ln>
        </p:spPr>
      </p:pic>
      <p:sp>
        <p:nvSpPr>
          <p:cNvPr id="397" name="Google Shape;397;p40"/>
          <p:cNvSpPr/>
          <p:nvPr/>
        </p:nvSpPr>
        <p:spPr>
          <a:xfrm>
            <a:off x="5457375" y="1969975"/>
            <a:ext cx="903600" cy="21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40"/>
          <p:cNvCxnSpPr>
            <a:endCxn id="397" idx="1"/>
          </p:cNvCxnSpPr>
          <p:nvPr/>
        </p:nvCxnSpPr>
        <p:spPr>
          <a:xfrm flipH="1" rot="10800000">
            <a:off x="4384875" y="2078425"/>
            <a:ext cx="1072500" cy="778200"/>
          </a:xfrm>
          <a:prstGeom prst="curvedConnector3">
            <a:avLst>
              <a:gd fmla="val 50000" name="adj1"/>
            </a:avLst>
          </a:prstGeom>
          <a:noFill/>
          <a:ln cap="flat" cmpd="sng" w="28575">
            <a:solidFill>
              <a:srgbClr val="FF0000"/>
            </a:solidFill>
            <a:prstDash val="solid"/>
            <a:round/>
            <a:headEnd len="med" w="med" type="none"/>
            <a:tailEnd len="med" w="med" type="none"/>
          </a:ln>
        </p:spPr>
      </p:cxnSp>
      <p:sp>
        <p:nvSpPr>
          <p:cNvPr id="399" name="Google Shape;399;p40"/>
          <p:cNvSpPr txBox="1"/>
          <p:nvPr/>
        </p:nvSpPr>
        <p:spPr>
          <a:xfrm>
            <a:off x="5036400" y="2357700"/>
            <a:ext cx="795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55C21"/>
                </a:solidFill>
                <a:latin typeface="Encode Sans"/>
                <a:ea typeface="Encode Sans"/>
                <a:cs typeface="Encode Sans"/>
                <a:sym typeface="Encode Sans"/>
              </a:rPr>
              <a:t>20%</a:t>
            </a:r>
            <a:endParaRPr b="1" sz="1800">
              <a:solidFill>
                <a:srgbClr val="F55C21"/>
              </a:solidFill>
              <a:latin typeface="Encode Sans"/>
              <a:ea typeface="Encode Sans"/>
              <a:cs typeface="Encode Sans"/>
              <a:sym typeface="Encod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Expansion plan</a:t>
            </a:r>
            <a:endParaRPr sz="2400"/>
          </a:p>
        </p:txBody>
      </p:sp>
      <p:sp>
        <p:nvSpPr>
          <p:cNvPr id="405" name="Google Shape;405;p41"/>
          <p:cNvSpPr txBox="1"/>
          <p:nvPr>
            <p:ph idx="1" type="body"/>
          </p:nvPr>
        </p:nvSpPr>
        <p:spPr>
          <a:xfrm>
            <a:off x="549600" y="1200150"/>
            <a:ext cx="3639000" cy="310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Encode Sans Medium"/>
                <a:ea typeface="Encode Sans Medium"/>
                <a:cs typeface="Encode Sans Medium"/>
                <a:sym typeface="Encode Sans Medium"/>
              </a:rPr>
              <a:t>First 2 years:</a:t>
            </a:r>
            <a:endParaRPr>
              <a:latin typeface="Encode Sans Medium"/>
              <a:ea typeface="Encode Sans Medium"/>
              <a:cs typeface="Encode Sans Medium"/>
              <a:sym typeface="Encode Sans Medium"/>
            </a:endParaRPr>
          </a:p>
          <a:p>
            <a:pPr indent="0" lvl="0" marL="0" rtl="0" algn="l">
              <a:spcBef>
                <a:spcPts val="600"/>
              </a:spcBef>
              <a:spcAft>
                <a:spcPts val="0"/>
              </a:spcAft>
              <a:buNone/>
            </a:pPr>
            <a:r>
              <a:rPr lang="en" sz="1400"/>
              <a:t>Purely company-owned operations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a:latin typeface="Encode Sans Medium"/>
                <a:ea typeface="Encode Sans Medium"/>
                <a:cs typeface="Encode Sans Medium"/>
                <a:sym typeface="Encode Sans Medium"/>
              </a:rPr>
              <a:t>Following 5 years:</a:t>
            </a:r>
            <a:endParaRPr>
              <a:latin typeface="Encode Sans Medium"/>
              <a:ea typeface="Encode Sans Medium"/>
              <a:cs typeface="Encode Sans Medium"/>
              <a:sym typeface="Encode Sans Medium"/>
            </a:endParaRPr>
          </a:p>
          <a:p>
            <a:pPr indent="0" lvl="0" marL="0" rtl="0" algn="l">
              <a:spcBef>
                <a:spcPts val="600"/>
              </a:spcBef>
              <a:spcAft>
                <a:spcPts val="0"/>
              </a:spcAft>
              <a:buNone/>
            </a:pPr>
            <a:r>
              <a:rPr lang="en" sz="1400"/>
              <a:t>50% company-owned and 50% franchising</a:t>
            </a:r>
            <a:endParaRPr sz="1400"/>
          </a:p>
        </p:txBody>
      </p:sp>
      <p:sp>
        <p:nvSpPr>
          <p:cNvPr id="406" name="Google Shape;406;p41"/>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7" name="Google Shape;407;p41" title="Chart"/>
          <p:cNvPicPr preferRelativeResize="0"/>
          <p:nvPr/>
        </p:nvPicPr>
        <p:blipFill>
          <a:blip r:embed="rId3">
            <a:alphaModFix/>
          </a:blip>
          <a:stretch>
            <a:fillRect/>
          </a:stretch>
        </p:blipFill>
        <p:spPr>
          <a:xfrm>
            <a:off x="4083050" y="1076275"/>
            <a:ext cx="4519275" cy="310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Financial Analysis</a:t>
            </a:r>
            <a:endParaRPr sz="2100"/>
          </a:p>
        </p:txBody>
      </p:sp>
      <p:sp>
        <p:nvSpPr>
          <p:cNvPr id="104" name="Google Shape;104;p15"/>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05" name="Google Shape;105;p15"/>
          <p:cNvGraphicFramePr/>
          <p:nvPr/>
        </p:nvGraphicFramePr>
        <p:xfrm>
          <a:off x="681300" y="1148725"/>
          <a:ext cx="3000000" cy="3000000"/>
        </p:xfrm>
        <a:graphic>
          <a:graphicData uri="http://schemas.openxmlformats.org/drawingml/2006/table">
            <a:tbl>
              <a:tblPr>
                <a:noFill/>
                <a:tableStyleId>{563FCC3A-EEA7-481A-84EB-4FB29C8E21E1}</a:tableStyleId>
              </a:tblPr>
              <a:tblGrid>
                <a:gridCol w="1379050"/>
                <a:gridCol w="1900175"/>
                <a:gridCol w="1248275"/>
                <a:gridCol w="871675"/>
                <a:gridCol w="1966125"/>
              </a:tblGrid>
              <a:tr h="410225">
                <a:tc gridSpan="5">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Financial Analysis of Country’s Best in 2016</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hMerge="1"/>
                <a:tc hMerge="1"/>
                <a:tc hMerge="1"/>
                <a:tc hMerge="1"/>
              </a:tr>
              <a:tr h="389900">
                <a:tc gridSpan="2">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Ratio</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Result</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Trend</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Industry benchmark</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r h="441725">
                <a:tc rowSpan="2">
                  <a:txBody>
                    <a:bodyPr/>
                    <a:lstStyle/>
                    <a:p>
                      <a:pPr indent="0" lvl="0" marL="0" rtl="0" algn="ctr">
                        <a:lnSpc>
                          <a:spcPct val="115000"/>
                        </a:lnSpc>
                        <a:spcBef>
                          <a:spcPts val="0"/>
                        </a:spcBef>
                        <a:spcAft>
                          <a:spcPts val="0"/>
                        </a:spcAft>
                        <a:buNone/>
                      </a:pPr>
                      <a:r>
                        <a:t/>
                      </a:r>
                      <a:endParaRPr>
                        <a:solidFill>
                          <a:schemeClr val="lt1"/>
                        </a:solidFill>
                        <a:latin typeface="Encode Sans Light"/>
                        <a:ea typeface="Encode Sans Light"/>
                        <a:cs typeface="Encode Sans Light"/>
                        <a:sym typeface="Encode Sans Light"/>
                      </a:endParaRPr>
                    </a:p>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Profitability</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Gross profit margin</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22.7%</a:t>
                      </a:r>
                      <a:endParaRPr>
                        <a:solidFill>
                          <a:srgbClr val="5EC73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a:t>
                      </a:r>
                      <a:r>
                        <a:rPr lang="en">
                          <a:solidFill>
                            <a:srgbClr val="5EC730"/>
                          </a:solidFill>
                          <a:latin typeface="Encode Sans Light"/>
                          <a:ea typeface="Encode Sans Light"/>
                          <a:cs typeface="Encode Sans Light"/>
                          <a:sym typeface="Encode Sans Light"/>
                        </a:rPr>
                        <a:t> </a:t>
                      </a:r>
                      <a:endParaRPr>
                        <a:solidFill>
                          <a:srgbClr val="5EC73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15.3%</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r h="428750">
                <a:tc vMerge="1"/>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Net profit margin</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3.2%</a:t>
                      </a:r>
                      <a:endParaRPr>
                        <a:solidFill>
                          <a:srgbClr val="5EC73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 </a:t>
                      </a:r>
                      <a:r>
                        <a:rPr lang="en">
                          <a:solidFill>
                            <a:schemeClr val="lt1"/>
                          </a:solidFill>
                          <a:latin typeface="Encode Sans Light"/>
                          <a:ea typeface="Encode Sans Light"/>
                          <a:cs typeface="Encode Sans Light"/>
                          <a:sym typeface="Encode Sans Light"/>
                        </a:rPr>
                        <a:t> </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2.5%</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r h="357675">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Liquidity</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Current ratio</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0000"/>
                          </a:solidFill>
                          <a:latin typeface="Encode Sans Light"/>
                          <a:ea typeface="Encode Sans Light"/>
                          <a:cs typeface="Encode Sans Light"/>
                          <a:sym typeface="Encode Sans Light"/>
                        </a:rPr>
                        <a:t>0.8</a:t>
                      </a:r>
                      <a:endParaRPr>
                        <a:solidFill>
                          <a:srgbClr val="FF000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1.7</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r h="357675">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Efficiency</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Stock turnover</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0000"/>
                          </a:solidFill>
                          <a:latin typeface="Encode Sans Light"/>
                          <a:ea typeface="Encode Sans Light"/>
                          <a:cs typeface="Encode Sans Light"/>
                          <a:sym typeface="Encode Sans Light"/>
                        </a:rPr>
                        <a:t>26.9</a:t>
                      </a:r>
                      <a:endParaRPr>
                        <a:solidFill>
                          <a:srgbClr val="FF000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0000"/>
                          </a:solidFill>
                          <a:latin typeface="Encode Sans Light"/>
                          <a:ea typeface="Encode Sans Light"/>
                          <a:cs typeface="Encode Sans Light"/>
                          <a:sym typeface="Encode Sans Light"/>
                        </a:rPr>
                        <a:t>↓</a:t>
                      </a:r>
                      <a:endParaRPr>
                        <a:solidFill>
                          <a:srgbClr val="FF000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41.8</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r h="428750">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Debt</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Debt/Equity ratio</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1.7</a:t>
                      </a:r>
                      <a:endParaRPr>
                        <a:solidFill>
                          <a:srgbClr val="5EC73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5EC730"/>
                          </a:solidFill>
                          <a:latin typeface="Encode Sans Light"/>
                          <a:ea typeface="Encode Sans Light"/>
                          <a:cs typeface="Encode Sans Light"/>
                          <a:sym typeface="Encode Sans Light"/>
                        </a:rPr>
                        <a:t>↓</a:t>
                      </a:r>
                      <a:r>
                        <a:rPr lang="en">
                          <a:solidFill>
                            <a:srgbClr val="5EC730"/>
                          </a:solidFill>
                          <a:latin typeface="Encode Sans Light"/>
                          <a:ea typeface="Encode Sans Light"/>
                          <a:cs typeface="Encode Sans Light"/>
                          <a:sym typeface="Encode Sans Light"/>
                        </a:rPr>
                        <a:t> </a:t>
                      </a:r>
                      <a:endParaRPr>
                        <a:solidFill>
                          <a:srgbClr val="5EC730"/>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lt1"/>
                          </a:solidFill>
                          <a:latin typeface="Encode Sans Light"/>
                          <a:ea typeface="Encode Sans Light"/>
                          <a:cs typeface="Encode Sans Light"/>
                          <a:sym typeface="Encode Sans Light"/>
                        </a:rPr>
                        <a:t>2.3</a:t>
                      </a:r>
                      <a:endParaRPr>
                        <a:solidFill>
                          <a:schemeClr val="lt1"/>
                        </a:solidFill>
                        <a:latin typeface="Encode Sans Light"/>
                        <a:ea typeface="Encode Sans Light"/>
                        <a:cs typeface="Encode Sans Light"/>
                        <a:sym typeface="Encode Sans Light"/>
                      </a:endParaRPr>
                    </a:p>
                  </a:txBody>
                  <a:tcPr marT="91425" marB="91425" marR="68575" marL="68575">
                    <a:lnL cap="flat" cmpd="sng" w="12675">
                      <a:solidFill>
                        <a:schemeClr val="lt1"/>
                      </a:solidFill>
                      <a:prstDash val="solid"/>
                      <a:round/>
                      <a:headEnd len="sm" w="sm" type="none"/>
                      <a:tailEnd len="sm" w="sm" type="none"/>
                    </a:lnL>
                    <a:lnR cap="flat" cmpd="sng" w="12675">
                      <a:solidFill>
                        <a:schemeClr val="lt1"/>
                      </a:solidFill>
                      <a:prstDash val="solid"/>
                      <a:round/>
                      <a:headEnd len="sm" w="sm" type="none"/>
                      <a:tailEnd len="sm" w="sm" type="none"/>
                    </a:lnR>
                    <a:lnT cap="flat" cmpd="sng" w="12675">
                      <a:solidFill>
                        <a:schemeClr val="lt1"/>
                      </a:solidFill>
                      <a:prstDash val="solid"/>
                      <a:round/>
                      <a:headEnd len="sm" w="sm" type="none"/>
                      <a:tailEnd len="sm" w="sm" type="none"/>
                    </a:lnT>
                    <a:lnB cap="flat" cmpd="sng" w="12675">
                      <a:solidFill>
                        <a:schemeClr val="lt1"/>
                      </a:solidFill>
                      <a:prstDash val="solid"/>
                      <a:round/>
                      <a:headEnd len="sm" w="sm" type="none"/>
                      <a:tailEnd len="sm" w="sm" type="none"/>
                    </a:lnB>
                  </a:tcPr>
                </a:tc>
              </a:tr>
            </a:tbl>
          </a:graphicData>
        </a:graphic>
      </p:graphicFrame>
      <p:graphicFrame>
        <p:nvGraphicFramePr>
          <p:cNvPr id="106" name="Google Shape;106;p15"/>
          <p:cNvGraphicFramePr/>
          <p:nvPr/>
        </p:nvGraphicFramePr>
        <p:xfrm>
          <a:off x="681300" y="2009713"/>
          <a:ext cx="3000000" cy="3000000"/>
        </p:xfrm>
        <a:graphic>
          <a:graphicData uri="http://schemas.openxmlformats.org/drawingml/2006/table">
            <a:tbl>
              <a:tblPr>
                <a:noFill/>
                <a:tableStyleId>{FDE38115-BC30-4B93-9245-07D64E3DB50F}</a:tableStyleId>
              </a:tblPr>
              <a:tblGrid>
                <a:gridCol w="7365300"/>
              </a:tblGrid>
              <a:tr h="414325">
                <a:tc>
                  <a:txBody>
                    <a:bodyPr/>
                    <a:lstStyle/>
                    <a:p>
                      <a:pPr indent="0" lvl="0" marL="0" rtl="0" algn="ctr">
                        <a:lnSpc>
                          <a:spcPct val="115000"/>
                        </a:lnSpc>
                        <a:spcBef>
                          <a:spcPts val="0"/>
                        </a:spcBef>
                        <a:spcAft>
                          <a:spcPts val="0"/>
                        </a:spcAft>
                        <a:buNone/>
                      </a:pPr>
                      <a:r>
                        <a:rPr lang="en">
                          <a:solidFill>
                            <a:schemeClr val="lt1"/>
                          </a:solidFill>
                          <a:latin typeface="Encode Sans ExtraLight"/>
                          <a:ea typeface="Encode Sans ExtraLight"/>
                          <a:cs typeface="Encode Sans ExtraLight"/>
                          <a:sym typeface="Encode Sans ExtraLight"/>
                        </a:rPr>
                        <a:t>Total revenue </a:t>
                      </a:r>
                      <a:r>
                        <a:rPr b="1" lang="en">
                          <a:solidFill>
                            <a:srgbClr val="FF0000"/>
                          </a:solidFill>
                          <a:latin typeface="Encode Sans"/>
                          <a:ea typeface="Encode Sans"/>
                          <a:cs typeface="Encode Sans"/>
                          <a:sym typeface="Encode Sans"/>
                        </a:rPr>
                        <a:t>↓</a:t>
                      </a:r>
                      <a:r>
                        <a:rPr lang="en">
                          <a:solidFill>
                            <a:schemeClr val="lt1"/>
                          </a:solidFill>
                          <a:latin typeface="Encode Sans ExtraLight"/>
                          <a:ea typeface="Encode Sans ExtraLight"/>
                          <a:cs typeface="Encode Sans ExtraLight"/>
                          <a:sym typeface="Encode Sans ExtraLight"/>
                        </a:rPr>
                        <a:t> 9.2 %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24262C"/>
                    </a:solidFill>
                  </a:tcPr>
                </a:tc>
              </a:tr>
              <a:tr h="414325">
                <a:tc>
                  <a:txBody>
                    <a:bodyPr/>
                    <a:lstStyle/>
                    <a:p>
                      <a:pPr indent="0" lvl="0" marL="0" rtl="0" algn="ctr">
                        <a:lnSpc>
                          <a:spcPct val="115000"/>
                        </a:lnSpc>
                        <a:spcBef>
                          <a:spcPts val="0"/>
                        </a:spcBef>
                        <a:spcAft>
                          <a:spcPts val="0"/>
                        </a:spcAft>
                        <a:buNone/>
                      </a:pPr>
                      <a:r>
                        <a:rPr lang="en">
                          <a:solidFill>
                            <a:schemeClr val="lt1"/>
                          </a:solidFill>
                          <a:latin typeface="Encode Sans ExtraLight"/>
                          <a:ea typeface="Encode Sans ExtraLight"/>
                          <a:cs typeface="Encode Sans ExtraLight"/>
                          <a:sym typeface="Encode Sans ExtraLight"/>
                        </a:rPr>
                        <a:t>Operating expense </a:t>
                      </a:r>
                      <a:r>
                        <a:rPr b="1" lang="en">
                          <a:solidFill>
                            <a:srgbClr val="FF0000"/>
                          </a:solidFill>
                          <a:latin typeface="Encode Sans"/>
                          <a:ea typeface="Encode Sans"/>
                          <a:cs typeface="Encode Sans"/>
                          <a:sym typeface="Encode Sans"/>
                        </a:rPr>
                        <a:t>↑</a:t>
                      </a:r>
                      <a:r>
                        <a:rPr lang="en">
                          <a:solidFill>
                            <a:schemeClr val="lt1"/>
                          </a:solidFill>
                          <a:latin typeface="Encode Sans ExtraLight"/>
                          <a:ea typeface="Encode Sans ExtraLight"/>
                          <a:cs typeface="Encode Sans ExtraLight"/>
                          <a:sym typeface="Encode Sans ExtraLight"/>
                        </a:rPr>
                        <a:t> 23% ≈ 15% of total revenue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24262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06"/>
                                        </p:tgtEl>
                                        <p:attrNameLst>
                                          <p:attrName>ppt_y</p:attrName>
                                        </p:attrNameLst>
                                      </p:cBhvr>
                                      <p:tavLst>
                                        <p:tav fmla="" tm="0">
                                          <p:val>
                                            <p:strVal val="#ppt_y"/>
                                          </p:val>
                                        </p:tav>
                                        <p:tav fmla="" tm="100000">
                                          <p:val>
                                            <p:strVal val="#ppt_y-1"/>
                                          </p:val>
                                        </p:tav>
                                      </p:tavLst>
                                    </p:anim>
                                    <p:set>
                                      <p:cBhvr>
                                        <p:cTn dur="1" fill="hold">
                                          <p:stCondLst>
                                            <p:cond delay="1000"/>
                                          </p:stCondLst>
                                        </p:cTn>
                                        <p:tgtEl>
                                          <p:spTgt spid="1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Reference page</a:t>
            </a:r>
            <a:endParaRPr sz="2400"/>
          </a:p>
        </p:txBody>
      </p:sp>
      <p:sp>
        <p:nvSpPr>
          <p:cNvPr id="413" name="Google Shape;413;p42"/>
          <p:cNvSpPr txBox="1"/>
          <p:nvPr>
            <p:ph idx="1" type="body"/>
          </p:nvPr>
        </p:nvSpPr>
        <p:spPr>
          <a:xfrm>
            <a:off x="486425" y="910975"/>
            <a:ext cx="7497000" cy="3397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Calibri"/>
              <a:buChar char="▪"/>
            </a:pPr>
            <a:r>
              <a:rPr lang="en" sz="1400">
                <a:solidFill>
                  <a:srgbClr val="FFFFFF"/>
                </a:solidFill>
                <a:uFill>
                  <a:noFill/>
                </a:uFill>
                <a:latin typeface="Calibri"/>
                <a:ea typeface="Calibri"/>
                <a:cs typeface="Calibri"/>
                <a:sym typeface="Calibri"/>
                <a:hlinkClick r:id="rId3"/>
              </a:rPr>
              <a:t>https://www.netleaseadvisor.com/tenant/7-eleven/</a:t>
            </a:r>
            <a:endParaRPr>
              <a:latin typeface="Calibri"/>
              <a:ea typeface="Calibri"/>
              <a:cs typeface="Calibri"/>
              <a:sym typeface="Calibri"/>
            </a:endParaRPr>
          </a:p>
          <a:p>
            <a:pPr indent="-317500" lvl="0" marL="457200" rtl="0" algn="l">
              <a:lnSpc>
                <a:spcPct val="100000"/>
              </a:lnSpc>
              <a:spcBef>
                <a:spcPts val="0"/>
              </a:spcBef>
              <a:spcAft>
                <a:spcPts val="0"/>
              </a:spcAft>
              <a:buSzPts val="1400"/>
              <a:buFont typeface="Calibri"/>
              <a:buChar char="▪"/>
            </a:pPr>
            <a:r>
              <a:rPr lang="en" sz="1400">
                <a:solidFill>
                  <a:srgbClr val="FFFFFF"/>
                </a:solidFill>
                <a:uFill>
                  <a:noFill/>
                </a:uFill>
                <a:latin typeface="Calibri"/>
                <a:ea typeface="Calibri"/>
                <a:cs typeface="Calibri"/>
                <a:sym typeface="Calibri"/>
                <a:hlinkClick r:id="rId4"/>
              </a:rPr>
              <a:t>http://www.franchisedirect.com/retailfranchises/7-eleven-franchise-07012/ufoc/</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SzPts val="1400"/>
              <a:buFont typeface="Calibri"/>
              <a:buChar char="▪"/>
            </a:pPr>
            <a:r>
              <a:rPr lang="en" sz="1400">
                <a:solidFill>
                  <a:srgbClr val="FFFFFF"/>
                </a:solidFill>
                <a:uFill>
                  <a:noFill/>
                </a:uFill>
                <a:latin typeface="Calibri"/>
                <a:ea typeface="Calibri"/>
                <a:cs typeface="Calibri"/>
                <a:sym typeface="Calibri"/>
                <a:hlinkClick r:id="rId5"/>
              </a:rPr>
              <a:t>http://www.cspdailynews.com/category-news/general-merchandise/articles/winsight-s-2017-convenience-retailing-trends#page=4</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SzPts val="1400"/>
              <a:buFont typeface="Calibri"/>
              <a:buChar char="▪"/>
            </a:pPr>
            <a:r>
              <a:rPr lang="en" sz="1400">
                <a:solidFill>
                  <a:srgbClr val="FFFFFF"/>
                </a:solidFill>
                <a:uFill>
                  <a:noFill/>
                </a:uFill>
                <a:latin typeface="Calibri"/>
                <a:ea typeface="Calibri"/>
                <a:cs typeface="Calibri"/>
                <a:sym typeface="Calibri"/>
                <a:hlinkClick r:id="rId6"/>
              </a:rPr>
              <a:t>http://www.sohu.com/a/139885025_726993</a:t>
            </a:r>
            <a:endParaRPr sz="1400">
              <a:latin typeface="Calibri"/>
              <a:ea typeface="Calibri"/>
              <a:cs typeface="Calibri"/>
              <a:sym typeface="Calibri"/>
            </a:endParaRPr>
          </a:p>
          <a:p>
            <a:pPr indent="-317500" lvl="0" marL="457200" rtl="0" algn="l">
              <a:lnSpc>
                <a:spcPct val="100000"/>
              </a:lnSpc>
              <a:spcBef>
                <a:spcPts val="0"/>
              </a:spcBef>
              <a:spcAft>
                <a:spcPts val="0"/>
              </a:spcAft>
              <a:buSzPts val="1400"/>
              <a:buFont typeface="Calibri"/>
              <a:buChar char="▪"/>
            </a:pPr>
            <a:r>
              <a:rPr lang="en" sz="1400">
                <a:latin typeface="Calibri"/>
                <a:ea typeface="Calibri"/>
                <a:cs typeface="Calibri"/>
                <a:sym typeface="Calibri"/>
              </a:rPr>
              <a:t>http://web.mit.edu/2.744/www/Project/Assignments/humanUse/lynette/2-About%20the%20machine.html</a:t>
            </a:r>
            <a:endParaRPr/>
          </a:p>
          <a:p>
            <a:pPr indent="-317500" lvl="0" marL="457200" rtl="0" algn="l">
              <a:lnSpc>
                <a:spcPct val="100000"/>
              </a:lnSpc>
              <a:spcBef>
                <a:spcPts val="0"/>
              </a:spcBef>
              <a:spcAft>
                <a:spcPts val="0"/>
              </a:spcAft>
              <a:buSzPts val="1400"/>
              <a:buFont typeface="Calibri"/>
              <a:buChar char="▪"/>
            </a:pPr>
            <a:r>
              <a:rPr lang="en" sz="1400">
                <a:latin typeface="Arial"/>
                <a:ea typeface="Arial"/>
                <a:cs typeface="Arial"/>
                <a:sym typeface="Arial"/>
              </a:rPr>
              <a:t>https://www.forbes.com/sites/greatspeculations/2017/01/18/why-amazon-has-launched-a-new-credit-card-for-prime-users/#8f0a2235f5ba</a:t>
            </a:r>
            <a:endParaRPr sz="1400">
              <a:solidFill>
                <a:srgbClr val="FFFFFF"/>
              </a:solidFill>
              <a:latin typeface="Arial"/>
              <a:ea typeface="Arial"/>
              <a:cs typeface="Arial"/>
              <a:sym typeface="Arial"/>
            </a:endParaRPr>
          </a:p>
          <a:p>
            <a:pPr indent="-317500" lvl="0" marL="457200" rtl="0" algn="l">
              <a:lnSpc>
                <a:spcPct val="100000"/>
              </a:lnSpc>
              <a:spcBef>
                <a:spcPts val="0"/>
              </a:spcBef>
              <a:spcAft>
                <a:spcPts val="0"/>
              </a:spcAft>
              <a:buSzPts val="1400"/>
              <a:buFont typeface="Calibri"/>
              <a:buChar char="▪"/>
            </a:pPr>
            <a:r>
              <a:rPr lang="en" sz="1400">
                <a:solidFill>
                  <a:srgbClr val="FFFFFF"/>
                </a:solidFill>
                <a:latin typeface="Arial"/>
                <a:ea typeface="Arial"/>
                <a:cs typeface="Arial"/>
                <a:sym typeface="Arial"/>
              </a:rPr>
              <a:t>https://www.amazon.com/bulk-gift-cards/b?ie=UTF8&amp;node=15243200011</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0" lvl="0" marL="0" rtl="0" algn="l">
              <a:spcBef>
                <a:spcPts val="0"/>
              </a:spcBef>
              <a:spcAft>
                <a:spcPts val="0"/>
              </a:spcAft>
              <a:buNone/>
            </a:pPr>
            <a:r>
              <a:t/>
            </a:r>
            <a:endParaRPr sz="1400" u="sng">
              <a:latin typeface="Calibri"/>
              <a:ea typeface="Calibri"/>
              <a:cs typeface="Calibri"/>
              <a:sym typeface="Calibri"/>
            </a:endParaRPr>
          </a:p>
          <a:p>
            <a:pPr indent="0" lvl="0" marL="0" rtl="0" algn="l">
              <a:spcBef>
                <a:spcPts val="0"/>
              </a:spcBef>
              <a:spcAft>
                <a:spcPts val="0"/>
              </a:spcAft>
              <a:buNone/>
            </a:pPr>
            <a:r>
              <a:t/>
            </a:r>
            <a:endParaRPr sz="1400" u="sng">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u="sng">
              <a:latin typeface="Encode Sans"/>
              <a:ea typeface="Encode Sans"/>
              <a:cs typeface="Encode Sans"/>
              <a:sym typeface="Encode Sans"/>
            </a:endParaRPr>
          </a:p>
          <a:p>
            <a:pPr indent="0" lvl="0" marL="0" rtl="0" algn="l">
              <a:spcBef>
                <a:spcPts val="600"/>
              </a:spcBef>
              <a:spcAft>
                <a:spcPts val="0"/>
              </a:spcAft>
              <a:buNone/>
            </a:pPr>
            <a:r>
              <a:t/>
            </a:r>
            <a:endParaRPr sz="1800">
              <a:solidFill>
                <a:srgbClr val="FFFFFF"/>
              </a:solidFill>
              <a:latin typeface="Encode Sans"/>
              <a:ea typeface="Encode Sans"/>
              <a:cs typeface="Encode Sans"/>
              <a:sym typeface="Encode Sans"/>
            </a:endParaRPr>
          </a:p>
          <a:p>
            <a:pPr indent="0" lvl="0" marL="0" rtl="0" algn="l">
              <a:spcBef>
                <a:spcPts val="600"/>
              </a:spcBef>
              <a:spcAft>
                <a:spcPts val="0"/>
              </a:spcAft>
              <a:buNone/>
            </a:pPr>
            <a:r>
              <a:t/>
            </a:r>
            <a:endParaRPr sz="1800">
              <a:solidFill>
                <a:srgbClr val="FFFFFF"/>
              </a:solidFill>
              <a:latin typeface="Encode Sans"/>
              <a:ea typeface="Encode Sans"/>
              <a:cs typeface="Encode Sans"/>
              <a:sym typeface="Encode Sans"/>
            </a:endParaRPr>
          </a:p>
        </p:txBody>
      </p:sp>
      <p:sp>
        <p:nvSpPr>
          <p:cNvPr id="414" name="Google Shape;414;p42"/>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3"/>
          <p:cNvSpPr txBox="1"/>
          <p:nvPr>
            <p:ph type="ctrTitle"/>
          </p:nvPr>
        </p:nvSpPr>
        <p:spPr>
          <a:xfrm>
            <a:off x="1735925" y="1126150"/>
            <a:ext cx="5672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
        <p:nvSpPr>
          <p:cNvPr id="420" name="Google Shape;420;p43"/>
          <p:cNvSpPr txBox="1"/>
          <p:nvPr>
            <p:ph idx="1" type="subTitle"/>
          </p:nvPr>
        </p:nvSpPr>
        <p:spPr>
          <a:xfrm>
            <a:off x="1735925" y="2665541"/>
            <a:ext cx="5672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549600" y="310150"/>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SUMMARY</a:t>
            </a:r>
            <a:endParaRPr sz="2400"/>
          </a:p>
        </p:txBody>
      </p:sp>
      <p:sp>
        <p:nvSpPr>
          <p:cNvPr id="112" name="Google Shape;112;p16"/>
          <p:cNvSpPr txBox="1"/>
          <p:nvPr>
            <p:ph idx="1" type="body"/>
          </p:nvPr>
        </p:nvSpPr>
        <p:spPr>
          <a:xfrm>
            <a:off x="549600" y="1200150"/>
            <a:ext cx="7497000" cy="2946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Encode Sans Light"/>
              <a:buChar char="▪"/>
            </a:pPr>
            <a:r>
              <a:rPr lang="en" sz="1800">
                <a:solidFill>
                  <a:srgbClr val="FFFFFF"/>
                </a:solidFill>
                <a:latin typeface="Encode Sans Light"/>
                <a:ea typeface="Encode Sans Light"/>
                <a:cs typeface="Encode Sans Light"/>
                <a:sym typeface="Encode Sans Light"/>
              </a:rPr>
              <a:t>Increase </a:t>
            </a:r>
            <a:r>
              <a:rPr lang="en" sz="1800">
                <a:solidFill>
                  <a:srgbClr val="F55C21"/>
                </a:solidFill>
                <a:latin typeface="Encode Sans Light"/>
                <a:ea typeface="Encode Sans Light"/>
                <a:cs typeface="Encode Sans Light"/>
                <a:sym typeface="Encode Sans Light"/>
              </a:rPr>
              <a:t>sales revenue</a:t>
            </a:r>
            <a:endParaRPr sz="1800">
              <a:solidFill>
                <a:srgbClr val="F55C21"/>
              </a:solidFill>
              <a:latin typeface="Encode Sans Light"/>
              <a:ea typeface="Encode Sans Light"/>
              <a:cs typeface="Encode Sans Light"/>
              <a:sym typeface="Encode Sans Light"/>
            </a:endParaRPr>
          </a:p>
          <a:p>
            <a:pPr indent="-342900" lvl="0" marL="457200" rtl="0" algn="l">
              <a:lnSpc>
                <a:spcPct val="200000"/>
              </a:lnSpc>
              <a:spcBef>
                <a:spcPts val="0"/>
              </a:spcBef>
              <a:spcAft>
                <a:spcPts val="0"/>
              </a:spcAft>
              <a:buSzPts val="1800"/>
              <a:buFont typeface="Encode Sans Light"/>
              <a:buChar char="▪"/>
            </a:pPr>
            <a:r>
              <a:rPr lang="en" sz="1800">
                <a:solidFill>
                  <a:srgbClr val="FFFFFF"/>
                </a:solidFill>
                <a:latin typeface="Encode Sans Light"/>
                <a:ea typeface="Encode Sans Light"/>
                <a:cs typeface="Encode Sans Light"/>
                <a:sym typeface="Encode Sans Light"/>
              </a:rPr>
              <a:t>Reduce</a:t>
            </a:r>
            <a:r>
              <a:rPr lang="en" sz="1800">
                <a:latin typeface="Encode Sans Light"/>
                <a:ea typeface="Encode Sans Light"/>
                <a:cs typeface="Encode Sans Light"/>
                <a:sym typeface="Encode Sans Light"/>
              </a:rPr>
              <a:t> </a:t>
            </a:r>
            <a:r>
              <a:rPr lang="en" sz="1800">
                <a:solidFill>
                  <a:srgbClr val="F55C21"/>
                </a:solidFill>
                <a:latin typeface="Encode Sans Light"/>
                <a:ea typeface="Encode Sans Light"/>
                <a:cs typeface="Encode Sans Light"/>
                <a:sym typeface="Encode Sans Light"/>
              </a:rPr>
              <a:t>operating expense</a:t>
            </a:r>
            <a:endParaRPr sz="1800">
              <a:solidFill>
                <a:srgbClr val="F55C21"/>
              </a:solidFill>
              <a:latin typeface="Encode Sans Light"/>
              <a:ea typeface="Encode Sans Light"/>
              <a:cs typeface="Encode Sans Light"/>
              <a:sym typeface="Encode Sans Light"/>
            </a:endParaRPr>
          </a:p>
          <a:p>
            <a:pPr indent="-342900" lvl="0" marL="457200" rtl="0" algn="l">
              <a:lnSpc>
                <a:spcPct val="200000"/>
              </a:lnSpc>
              <a:spcBef>
                <a:spcPts val="0"/>
              </a:spcBef>
              <a:spcAft>
                <a:spcPts val="0"/>
              </a:spcAft>
              <a:buSzPts val="1800"/>
              <a:buFont typeface="Encode Sans Light"/>
              <a:buChar char="▪"/>
            </a:pPr>
            <a:r>
              <a:rPr lang="en" sz="700">
                <a:solidFill>
                  <a:srgbClr val="FFFFFF"/>
                </a:solidFill>
                <a:latin typeface="Encode Sans Light"/>
                <a:ea typeface="Encode Sans Light"/>
                <a:cs typeface="Encode Sans Light"/>
                <a:sym typeface="Encode Sans Light"/>
              </a:rPr>
              <a:t> </a:t>
            </a:r>
            <a:r>
              <a:rPr lang="en" sz="1800">
                <a:solidFill>
                  <a:srgbClr val="FFFFFF"/>
                </a:solidFill>
                <a:latin typeface="Encode Sans Light"/>
                <a:ea typeface="Encode Sans Light"/>
                <a:cs typeface="Encode Sans Light"/>
                <a:sym typeface="Encode Sans Light"/>
              </a:rPr>
              <a:t>Improve </a:t>
            </a:r>
            <a:r>
              <a:rPr lang="en" sz="1800">
                <a:solidFill>
                  <a:srgbClr val="F55C21"/>
                </a:solidFill>
                <a:latin typeface="Encode Sans Light"/>
                <a:ea typeface="Encode Sans Light"/>
                <a:cs typeface="Encode Sans Light"/>
                <a:sym typeface="Encode Sans Light"/>
              </a:rPr>
              <a:t>liquidity</a:t>
            </a:r>
            <a:endParaRPr sz="1800">
              <a:solidFill>
                <a:srgbClr val="F55C21"/>
              </a:solidFill>
              <a:latin typeface="Encode Sans Light"/>
              <a:ea typeface="Encode Sans Light"/>
              <a:cs typeface="Encode Sans Light"/>
              <a:sym typeface="Encode Sans Light"/>
            </a:endParaRPr>
          </a:p>
          <a:p>
            <a:pPr indent="-342900" lvl="0" marL="457200" rtl="0" algn="l">
              <a:lnSpc>
                <a:spcPct val="200000"/>
              </a:lnSpc>
              <a:spcBef>
                <a:spcPts val="0"/>
              </a:spcBef>
              <a:spcAft>
                <a:spcPts val="0"/>
              </a:spcAft>
              <a:buSzPts val="1800"/>
              <a:buFont typeface="Encode Sans Light"/>
              <a:buChar char="▪"/>
            </a:pPr>
            <a:r>
              <a:rPr lang="en" sz="1800">
                <a:solidFill>
                  <a:schemeClr val="lt1"/>
                </a:solidFill>
                <a:latin typeface="Encode Sans Light"/>
                <a:ea typeface="Encode Sans Light"/>
                <a:cs typeface="Encode Sans Light"/>
                <a:sym typeface="Encode Sans Light"/>
              </a:rPr>
              <a:t>Improve </a:t>
            </a:r>
            <a:r>
              <a:rPr lang="en" sz="1800">
                <a:solidFill>
                  <a:srgbClr val="F55C21"/>
                </a:solidFill>
                <a:latin typeface="Encode Sans Light"/>
                <a:ea typeface="Encode Sans Light"/>
                <a:cs typeface="Encode Sans Light"/>
                <a:sym typeface="Encode Sans Light"/>
              </a:rPr>
              <a:t>stock efficiency</a:t>
            </a:r>
            <a:endParaRPr sz="1800">
              <a:solidFill>
                <a:srgbClr val="F55C21"/>
              </a:solidFill>
              <a:latin typeface="Encode Sans Light"/>
              <a:ea typeface="Encode Sans Light"/>
              <a:cs typeface="Encode Sans Light"/>
              <a:sym typeface="Encode Sans Light"/>
            </a:endParaRPr>
          </a:p>
          <a:p>
            <a:pPr indent="0" lvl="0" marL="0" rtl="0" algn="l">
              <a:spcBef>
                <a:spcPts val="0"/>
              </a:spcBef>
              <a:spcAft>
                <a:spcPts val="0"/>
              </a:spcAft>
              <a:buNone/>
            </a:pPr>
            <a:r>
              <a:t/>
            </a:r>
            <a:endParaRPr sz="1500"/>
          </a:p>
          <a:p>
            <a:pPr indent="0" lvl="0" marL="228600" rtl="0" algn="l">
              <a:spcBef>
                <a:spcPts val="0"/>
              </a:spcBef>
              <a:spcAft>
                <a:spcPts val="0"/>
              </a:spcAft>
              <a:buNone/>
            </a:pPr>
            <a:r>
              <a:t/>
            </a:r>
            <a:endParaRPr sz="1600"/>
          </a:p>
          <a:p>
            <a:pPr indent="0" lvl="0" marL="228600" rtl="0" algn="l">
              <a:spcBef>
                <a:spcPts val="0"/>
              </a:spcBef>
              <a:spcAft>
                <a:spcPts val="0"/>
              </a:spcAft>
              <a:buNone/>
            </a:pPr>
            <a:r>
              <a:t/>
            </a:r>
            <a:endParaRPr sz="1600"/>
          </a:p>
          <a:p>
            <a:pPr indent="0" lvl="0" marL="0" rtl="0" algn="l">
              <a:spcBef>
                <a:spcPts val="600"/>
              </a:spcBef>
              <a:spcAft>
                <a:spcPts val="0"/>
              </a:spcAft>
              <a:buNone/>
            </a:pPr>
            <a:r>
              <a:t/>
            </a:r>
            <a:endParaRPr sz="1600"/>
          </a:p>
        </p:txBody>
      </p:sp>
      <p:sp>
        <p:nvSpPr>
          <p:cNvPr id="113" name="Google Shape;113;p16"/>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ctrTitle"/>
          </p:nvPr>
        </p:nvSpPr>
        <p:spPr>
          <a:xfrm>
            <a:off x="154025" y="981350"/>
            <a:ext cx="88359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IMPROVE FINANCIAL STATUS</a:t>
            </a:r>
            <a:endParaRPr sz="4400"/>
          </a:p>
        </p:txBody>
      </p:sp>
      <p:sp>
        <p:nvSpPr>
          <p:cNvPr id="119" name="Google Shape;119;p17"/>
          <p:cNvSpPr txBox="1"/>
          <p:nvPr>
            <p:ph idx="1" type="subTitle"/>
          </p:nvPr>
        </p:nvSpPr>
        <p:spPr>
          <a:xfrm>
            <a:off x="1735925" y="2665541"/>
            <a:ext cx="5672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Decrease the costs of goods sold by negotiating with suppliers</a:t>
            </a:r>
            <a:endParaRPr/>
          </a:p>
        </p:txBody>
      </p:sp>
      <p:sp>
        <p:nvSpPr>
          <p:cNvPr id="125" name="Google Shape;125;p18"/>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6" name="Google Shape;126;p18"/>
          <p:cNvSpPr txBox="1"/>
          <p:nvPr/>
        </p:nvSpPr>
        <p:spPr>
          <a:xfrm rot="-509">
            <a:off x="549601" y="987132"/>
            <a:ext cx="20250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55C21"/>
                </a:solidFill>
                <a:latin typeface="Encode Sans"/>
                <a:ea typeface="Encode Sans"/>
                <a:cs typeface="Encode Sans"/>
                <a:sym typeface="Encode Sans"/>
              </a:rPr>
              <a:t>Our token:</a:t>
            </a:r>
            <a:endParaRPr b="1" sz="2200">
              <a:solidFill>
                <a:srgbClr val="F55C21"/>
              </a:solidFill>
              <a:latin typeface="Encode Sans"/>
              <a:ea typeface="Encode Sans"/>
              <a:cs typeface="Encode Sans"/>
              <a:sym typeface="Encode Sans"/>
            </a:endParaRPr>
          </a:p>
        </p:txBody>
      </p:sp>
      <p:sp>
        <p:nvSpPr>
          <p:cNvPr id="127" name="Google Shape;127;p18"/>
          <p:cNvSpPr txBox="1"/>
          <p:nvPr/>
        </p:nvSpPr>
        <p:spPr>
          <a:xfrm>
            <a:off x="549600" y="1500600"/>
            <a:ext cx="6111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Encode Sans"/>
                <a:ea typeface="Encode Sans"/>
                <a:cs typeface="Encode Sans"/>
                <a:sym typeface="Encode Sans"/>
              </a:rPr>
              <a:t>1. Our expansion plan.</a:t>
            </a:r>
            <a:endParaRPr>
              <a:solidFill>
                <a:srgbClr val="F3F3F3"/>
              </a:solidFill>
              <a:latin typeface="Encode Sans"/>
              <a:ea typeface="Encode Sans"/>
              <a:cs typeface="Encode Sans"/>
              <a:sym typeface="Encode Sans"/>
            </a:endParaRPr>
          </a:p>
        </p:txBody>
      </p:sp>
      <p:sp>
        <p:nvSpPr>
          <p:cNvPr id="128" name="Google Shape;128;p18"/>
          <p:cNvSpPr txBox="1"/>
          <p:nvPr/>
        </p:nvSpPr>
        <p:spPr>
          <a:xfrm>
            <a:off x="549600" y="1886388"/>
            <a:ext cx="58083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2. The advertising benefits brought by our brand effect.</a:t>
            </a:r>
            <a:endParaRPr>
              <a:solidFill>
                <a:srgbClr val="FFFFFF"/>
              </a:solidFill>
              <a:latin typeface="Encode Sans"/>
              <a:ea typeface="Encode Sans"/>
              <a:cs typeface="Encode Sans"/>
              <a:sym typeface="Encode Sans"/>
            </a:endParaRPr>
          </a:p>
        </p:txBody>
      </p:sp>
      <p:sp>
        <p:nvSpPr>
          <p:cNvPr id="129" name="Google Shape;129;p18"/>
          <p:cNvSpPr txBox="1"/>
          <p:nvPr/>
        </p:nvSpPr>
        <p:spPr>
          <a:xfrm>
            <a:off x="549600" y="2596625"/>
            <a:ext cx="15927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55C21"/>
                </a:solidFill>
                <a:latin typeface="Encode Sans"/>
                <a:ea typeface="Encode Sans"/>
                <a:cs typeface="Encode Sans"/>
                <a:sym typeface="Encode Sans"/>
              </a:rPr>
              <a:t>Our goal:</a:t>
            </a:r>
            <a:endParaRPr b="1" sz="2200">
              <a:solidFill>
                <a:srgbClr val="F55C21"/>
              </a:solidFill>
              <a:latin typeface="Encode Sans"/>
              <a:ea typeface="Encode Sans"/>
              <a:cs typeface="Encode Sans"/>
              <a:sym typeface="Encode Sans"/>
            </a:endParaRPr>
          </a:p>
        </p:txBody>
      </p:sp>
      <p:pic>
        <p:nvPicPr>
          <p:cNvPr id="130" name="Google Shape;130;p18" title="Costs of goods sold"/>
          <p:cNvPicPr preferRelativeResize="0"/>
          <p:nvPr/>
        </p:nvPicPr>
        <p:blipFill>
          <a:blip r:embed="rId3">
            <a:alphaModFix/>
          </a:blip>
          <a:stretch>
            <a:fillRect/>
          </a:stretch>
        </p:blipFill>
        <p:spPr>
          <a:xfrm>
            <a:off x="5225025" y="1538432"/>
            <a:ext cx="3810375" cy="2427956"/>
          </a:xfrm>
          <a:prstGeom prst="rect">
            <a:avLst/>
          </a:prstGeom>
          <a:noFill/>
          <a:ln>
            <a:noFill/>
          </a:ln>
        </p:spPr>
      </p:pic>
      <p:sp>
        <p:nvSpPr>
          <p:cNvPr id="131" name="Google Shape;131;p18"/>
          <p:cNvSpPr txBox="1"/>
          <p:nvPr/>
        </p:nvSpPr>
        <p:spPr>
          <a:xfrm>
            <a:off x="549600" y="3256900"/>
            <a:ext cx="45708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Encode Sans"/>
                <a:ea typeface="Encode Sans"/>
                <a:cs typeface="Encode Sans"/>
                <a:sym typeface="Encode Sans"/>
              </a:rPr>
              <a:t>1. Get long-term supply agreement in a lower price.</a:t>
            </a:r>
            <a:endParaRPr>
              <a:solidFill>
                <a:srgbClr val="F3F3F3"/>
              </a:solidFill>
              <a:latin typeface="Encode Sans"/>
              <a:ea typeface="Encode Sans"/>
              <a:cs typeface="Encode Sans"/>
              <a:sym typeface="Encode Sans"/>
            </a:endParaRPr>
          </a:p>
        </p:txBody>
      </p:sp>
      <p:sp>
        <p:nvSpPr>
          <p:cNvPr id="132" name="Google Shape;132;p18"/>
          <p:cNvSpPr txBox="1"/>
          <p:nvPr/>
        </p:nvSpPr>
        <p:spPr>
          <a:xfrm>
            <a:off x="549600" y="3663300"/>
            <a:ext cx="47616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2.Reach the gross profit margin of 25%.</a:t>
            </a:r>
            <a:endParaRPr>
              <a:solidFill>
                <a:srgbClr val="FFFFFF"/>
              </a:solidFill>
              <a:latin typeface="Encode Sans"/>
              <a:ea typeface="Encode Sans"/>
              <a:cs typeface="Encode Sans"/>
              <a:sym typeface="Encod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Gift card option to lower labor cost </a:t>
            </a:r>
            <a:endParaRPr/>
          </a:p>
        </p:txBody>
      </p:sp>
      <p:sp>
        <p:nvSpPr>
          <p:cNvPr id="138" name="Google Shape;138;p19"/>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屏幕快照 2017-10-29 下午3.56.34.png" id="139" name="Google Shape;139;p19"/>
          <p:cNvPicPr preferRelativeResize="0"/>
          <p:nvPr/>
        </p:nvPicPr>
        <p:blipFill>
          <a:blip r:embed="rId3">
            <a:alphaModFix/>
          </a:blip>
          <a:stretch>
            <a:fillRect/>
          </a:stretch>
        </p:blipFill>
        <p:spPr>
          <a:xfrm>
            <a:off x="43800" y="910975"/>
            <a:ext cx="5286675" cy="3682876"/>
          </a:xfrm>
          <a:prstGeom prst="rect">
            <a:avLst/>
          </a:prstGeom>
          <a:noFill/>
          <a:ln>
            <a:noFill/>
          </a:ln>
        </p:spPr>
      </p:pic>
      <p:sp>
        <p:nvSpPr>
          <p:cNvPr id="140" name="Google Shape;140;p19"/>
          <p:cNvSpPr txBox="1"/>
          <p:nvPr/>
        </p:nvSpPr>
        <p:spPr>
          <a:xfrm>
            <a:off x="5558150" y="1155075"/>
            <a:ext cx="3080100" cy="12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ncode Sans"/>
                <a:ea typeface="Encode Sans"/>
                <a:cs typeface="Encode Sans"/>
                <a:sym typeface="Encode Sans"/>
              </a:rPr>
              <a:t>3 out of 10 states covered by our stores raise minimum wage in 2017</a:t>
            </a:r>
            <a:endParaRPr sz="1800">
              <a:solidFill>
                <a:srgbClr val="FFFFFF"/>
              </a:solidFill>
              <a:latin typeface="Encode Sans"/>
              <a:ea typeface="Encode Sans"/>
              <a:cs typeface="Encode Sans"/>
              <a:sym typeface="Encod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Gift card strategy</a:t>
            </a:r>
            <a:endParaRPr/>
          </a:p>
        </p:txBody>
      </p:sp>
      <p:sp>
        <p:nvSpPr>
          <p:cNvPr id="146" name="Google Shape;146;p20"/>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7" name="Google Shape;147;p20"/>
          <p:cNvSpPr txBox="1"/>
          <p:nvPr/>
        </p:nvSpPr>
        <p:spPr>
          <a:xfrm>
            <a:off x="679825" y="1017300"/>
            <a:ext cx="7366800" cy="70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Encode Sans"/>
              <a:buChar char="●"/>
            </a:pPr>
            <a:r>
              <a:rPr lang="en">
                <a:solidFill>
                  <a:srgbClr val="FFFFFF"/>
                </a:solidFill>
                <a:latin typeface="Encode Sans"/>
                <a:ea typeface="Encode Sans"/>
                <a:cs typeface="Encode Sans"/>
                <a:sym typeface="Encode Sans"/>
              </a:rPr>
              <a:t>As employees’ bonus</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t/>
            </a:r>
            <a:endParaRPr>
              <a:solidFill>
                <a:srgbClr val="FFFFFF"/>
              </a:solidFill>
              <a:latin typeface="Encode Sans"/>
              <a:ea typeface="Encode Sans"/>
              <a:cs typeface="Encode Sans"/>
              <a:sym typeface="Encode Sans"/>
            </a:endParaRPr>
          </a:p>
          <a:p>
            <a:pPr indent="-317500" lvl="0" marL="457200" rtl="0" algn="l">
              <a:spcBef>
                <a:spcPts val="0"/>
              </a:spcBef>
              <a:spcAft>
                <a:spcPts val="0"/>
              </a:spcAft>
              <a:buClr>
                <a:srgbClr val="FFFFFF"/>
              </a:buClr>
              <a:buSzPts val="1400"/>
              <a:buFont typeface="Encode Sans"/>
              <a:buChar char="●"/>
            </a:pPr>
            <a:r>
              <a:rPr lang="en">
                <a:solidFill>
                  <a:srgbClr val="FFFFFF"/>
                </a:solidFill>
                <a:latin typeface="Encode Sans"/>
                <a:ea typeface="Encode Sans"/>
                <a:cs typeface="Encode Sans"/>
                <a:sym typeface="Encode Sans"/>
              </a:rPr>
              <a:t>A</a:t>
            </a:r>
            <a:r>
              <a:rPr lang="en">
                <a:solidFill>
                  <a:srgbClr val="FFFFFF"/>
                </a:solidFill>
                <a:latin typeface="Encode Sans"/>
                <a:ea typeface="Encode Sans"/>
                <a:cs typeface="Encode Sans"/>
                <a:sym typeface="Encode Sans"/>
              </a:rPr>
              <a:t>s a small part of salary (optional) (e.g. 15$/h*12h=180$=160$ in cash +25$ in gift card)</a:t>
            </a:r>
            <a:endParaRPr>
              <a:solidFill>
                <a:srgbClr val="FFFFFF"/>
              </a:solidFill>
              <a:latin typeface="Encode Sans"/>
              <a:ea typeface="Encode Sans"/>
              <a:cs typeface="Encode Sans"/>
              <a:sym typeface="Encode Sans"/>
            </a:endParaRPr>
          </a:p>
        </p:txBody>
      </p:sp>
      <p:cxnSp>
        <p:nvCxnSpPr>
          <p:cNvPr id="148" name="Google Shape;148;p20"/>
          <p:cNvCxnSpPr/>
          <p:nvPr/>
        </p:nvCxnSpPr>
        <p:spPr>
          <a:xfrm>
            <a:off x="1146625" y="2147363"/>
            <a:ext cx="356100" cy="54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0"/>
          <p:cNvSpPr txBox="1"/>
          <p:nvPr/>
        </p:nvSpPr>
        <p:spPr>
          <a:xfrm>
            <a:off x="439825" y="1901600"/>
            <a:ext cx="706800" cy="7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55C21"/>
                </a:solidFill>
                <a:latin typeface="Encode Sans"/>
                <a:ea typeface="Encode Sans"/>
                <a:cs typeface="Encode Sans"/>
                <a:sym typeface="Encode Sans"/>
              </a:rPr>
              <a:t>Short  term</a:t>
            </a:r>
            <a:endParaRPr b="1">
              <a:solidFill>
                <a:srgbClr val="F55C21"/>
              </a:solidFill>
              <a:latin typeface="Encode Sans"/>
              <a:ea typeface="Encode Sans"/>
              <a:cs typeface="Encode Sans"/>
              <a:sym typeface="Encode Sans"/>
            </a:endParaRPr>
          </a:p>
        </p:txBody>
      </p:sp>
      <p:sp>
        <p:nvSpPr>
          <p:cNvPr id="150" name="Google Shape;150;p20"/>
          <p:cNvSpPr txBox="1"/>
          <p:nvPr/>
        </p:nvSpPr>
        <p:spPr>
          <a:xfrm>
            <a:off x="439825" y="3083750"/>
            <a:ext cx="7503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55C21"/>
                </a:solidFill>
                <a:latin typeface="Encode Sans"/>
                <a:ea typeface="Encode Sans"/>
                <a:cs typeface="Encode Sans"/>
                <a:sym typeface="Encode Sans"/>
              </a:rPr>
              <a:t>Long</a:t>
            </a:r>
            <a:endParaRPr b="1">
              <a:solidFill>
                <a:srgbClr val="F55C21"/>
              </a:solidFill>
              <a:latin typeface="Encode Sans"/>
              <a:ea typeface="Encode Sans"/>
              <a:cs typeface="Encode Sans"/>
              <a:sym typeface="Encode Sans"/>
            </a:endParaRPr>
          </a:p>
          <a:p>
            <a:pPr indent="0" lvl="0" marL="0" rtl="0" algn="l">
              <a:spcBef>
                <a:spcPts val="0"/>
              </a:spcBef>
              <a:spcAft>
                <a:spcPts val="0"/>
              </a:spcAft>
              <a:buNone/>
            </a:pPr>
            <a:r>
              <a:rPr b="1" lang="en">
                <a:solidFill>
                  <a:srgbClr val="F55C21"/>
                </a:solidFill>
                <a:latin typeface="Encode Sans"/>
                <a:ea typeface="Encode Sans"/>
                <a:cs typeface="Encode Sans"/>
                <a:sym typeface="Encode Sans"/>
              </a:rPr>
              <a:t>term</a:t>
            </a:r>
            <a:endParaRPr b="1">
              <a:solidFill>
                <a:srgbClr val="F55C21"/>
              </a:solidFill>
              <a:latin typeface="Encode Sans"/>
              <a:ea typeface="Encode Sans"/>
              <a:cs typeface="Encode Sans"/>
              <a:sym typeface="Encode Sans"/>
            </a:endParaRPr>
          </a:p>
        </p:txBody>
      </p:sp>
      <p:sp>
        <p:nvSpPr>
          <p:cNvPr id="151" name="Google Shape;151;p20"/>
          <p:cNvSpPr txBox="1"/>
          <p:nvPr/>
        </p:nvSpPr>
        <p:spPr>
          <a:xfrm>
            <a:off x="1490650" y="2892500"/>
            <a:ext cx="45228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ncode Sans"/>
                <a:ea typeface="Encode Sans"/>
                <a:cs typeface="Encode Sans"/>
                <a:sym typeface="Encode Sans"/>
              </a:rPr>
              <a:t>Construct a closed loop for gift card</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Stimulate sales </a:t>
            </a:r>
            <a:endParaRPr>
              <a:solidFill>
                <a:srgbClr val="FFFFFF"/>
              </a:solidFill>
              <a:latin typeface="Encode Sans"/>
              <a:ea typeface="Encode Sans"/>
              <a:cs typeface="Encode Sans"/>
              <a:sym typeface="Encode Sans"/>
            </a:endParaRPr>
          </a:p>
          <a:p>
            <a:pPr indent="0" lvl="0" marL="0" rtl="0" algn="l">
              <a:spcBef>
                <a:spcPts val="0"/>
              </a:spcBef>
              <a:spcAft>
                <a:spcPts val="0"/>
              </a:spcAft>
              <a:buNone/>
            </a:pPr>
            <a:r>
              <a:rPr lang="en">
                <a:solidFill>
                  <a:srgbClr val="FFFFFF"/>
                </a:solidFill>
                <a:latin typeface="Encode Sans"/>
                <a:ea typeface="Encode Sans"/>
                <a:cs typeface="Encode Sans"/>
                <a:sym typeface="Encode Sans"/>
              </a:rPr>
              <a:t>Reach more underlying customers</a:t>
            </a:r>
            <a:endParaRPr>
              <a:solidFill>
                <a:srgbClr val="FFFFFF"/>
              </a:solidFill>
              <a:latin typeface="Encode Sans"/>
              <a:ea typeface="Encode Sans"/>
              <a:cs typeface="Encode Sans"/>
              <a:sym typeface="Encode Sans"/>
            </a:endParaRPr>
          </a:p>
        </p:txBody>
      </p:sp>
      <p:cxnSp>
        <p:nvCxnSpPr>
          <p:cNvPr id="152" name="Google Shape;152;p20"/>
          <p:cNvCxnSpPr/>
          <p:nvPr/>
        </p:nvCxnSpPr>
        <p:spPr>
          <a:xfrm flipH="1" rot="10800000">
            <a:off x="1107250" y="3289950"/>
            <a:ext cx="383400" cy="5100"/>
          </a:xfrm>
          <a:prstGeom prst="straightConnector1">
            <a:avLst/>
          </a:prstGeom>
          <a:noFill/>
          <a:ln cap="flat" cmpd="sng" w="9525">
            <a:solidFill>
              <a:schemeClr val="dk2"/>
            </a:solidFill>
            <a:prstDash val="solid"/>
            <a:round/>
            <a:headEnd len="med" w="med" type="none"/>
            <a:tailEnd len="med" w="med" type="triangle"/>
          </a:ln>
        </p:spPr>
      </p:cxnSp>
      <p:pic>
        <p:nvPicPr>
          <p:cNvPr descr="屏幕快照 2017-10-26 下午10.45.30.png" id="153" name="Google Shape;153;p20"/>
          <p:cNvPicPr preferRelativeResize="0"/>
          <p:nvPr/>
        </p:nvPicPr>
        <p:blipFill>
          <a:blip r:embed="rId3">
            <a:alphaModFix/>
          </a:blip>
          <a:stretch>
            <a:fillRect/>
          </a:stretch>
        </p:blipFill>
        <p:spPr>
          <a:xfrm>
            <a:off x="5562425" y="2146000"/>
            <a:ext cx="2383600" cy="2290252"/>
          </a:xfrm>
          <a:prstGeom prst="rect">
            <a:avLst/>
          </a:prstGeom>
          <a:noFill/>
          <a:ln>
            <a:noFill/>
          </a:ln>
        </p:spPr>
      </p:pic>
      <p:sp>
        <p:nvSpPr>
          <p:cNvPr id="154" name="Google Shape;154;p20"/>
          <p:cNvSpPr txBox="1"/>
          <p:nvPr/>
        </p:nvSpPr>
        <p:spPr>
          <a:xfrm>
            <a:off x="1490650" y="1982225"/>
            <a:ext cx="32775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Save cash and reduce labor cost</a:t>
            </a:r>
            <a:endParaRPr>
              <a:solidFill>
                <a:srgbClr val="FFFFFF"/>
              </a:solidFill>
            </a:endParaRPr>
          </a:p>
        </p:txBody>
      </p:sp>
      <p:cxnSp>
        <p:nvCxnSpPr>
          <p:cNvPr id="155" name="Google Shape;155;p20"/>
          <p:cNvCxnSpPr/>
          <p:nvPr/>
        </p:nvCxnSpPr>
        <p:spPr>
          <a:xfrm flipH="1" rot="10800000">
            <a:off x="4559400" y="3289775"/>
            <a:ext cx="645600" cy="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549600" y="361375"/>
            <a:ext cx="74970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3.Incentive Stock Option &amp; Attract More Investment</a:t>
            </a:r>
            <a:endParaRPr/>
          </a:p>
        </p:txBody>
      </p:sp>
      <p:sp>
        <p:nvSpPr>
          <p:cNvPr id="161" name="Google Shape;161;p21"/>
          <p:cNvSpPr txBox="1"/>
          <p:nvPr>
            <p:ph idx="12" type="sldNum"/>
          </p:nvPr>
        </p:nvSpPr>
        <p:spPr>
          <a:xfrm>
            <a:off x="8046600" y="4593850"/>
            <a:ext cx="1097400" cy="5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62" name="Google Shape;162;p21"/>
          <p:cNvGraphicFramePr/>
          <p:nvPr/>
        </p:nvGraphicFramePr>
        <p:xfrm>
          <a:off x="668838" y="1265075"/>
          <a:ext cx="3000000" cy="3000000"/>
        </p:xfrm>
        <a:graphic>
          <a:graphicData uri="http://schemas.openxmlformats.org/drawingml/2006/table">
            <a:tbl>
              <a:tblPr>
                <a:noFill/>
                <a:tableStyleId>{FDE38115-BC30-4B93-9245-07D64E3DB50F}</a:tableStyleId>
              </a:tblPr>
              <a:tblGrid>
                <a:gridCol w="3629275"/>
                <a:gridCol w="3629275"/>
              </a:tblGrid>
              <a:tr h="382550">
                <a:tc>
                  <a:txBody>
                    <a:bodyPr/>
                    <a:lstStyle/>
                    <a:p>
                      <a:pPr indent="0" lvl="0" marL="0" rtl="0" algn="ctr">
                        <a:spcBef>
                          <a:spcPts val="0"/>
                        </a:spcBef>
                        <a:spcAft>
                          <a:spcPts val="0"/>
                        </a:spcAft>
                        <a:buNone/>
                      </a:pPr>
                      <a:r>
                        <a:rPr b="1" lang="en">
                          <a:solidFill>
                            <a:srgbClr val="F55C21"/>
                          </a:solidFill>
                          <a:latin typeface="Encode Sans"/>
                          <a:ea typeface="Encode Sans"/>
                          <a:cs typeface="Encode Sans"/>
                          <a:sym typeface="Encode Sans"/>
                        </a:rPr>
                        <a:t>For employees</a:t>
                      </a:r>
                      <a:endParaRPr b="1">
                        <a:solidFill>
                          <a:srgbClr val="F55C21"/>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55C21"/>
                          </a:solidFill>
                          <a:latin typeface="Encode Sans"/>
                          <a:ea typeface="Encode Sans"/>
                          <a:cs typeface="Encode Sans"/>
                          <a:sym typeface="Encode Sans"/>
                        </a:rPr>
                        <a:t>For investors</a:t>
                      </a:r>
                      <a:endParaRPr b="1">
                        <a:solidFill>
                          <a:srgbClr val="F55C21"/>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350">
                <a:tc>
                  <a:txBody>
                    <a:bodyPr/>
                    <a:lstStyle/>
                    <a:p>
                      <a:pPr indent="0" lvl="0" marL="0" rtl="0" algn="ctr">
                        <a:spcBef>
                          <a:spcPts val="0"/>
                        </a:spcBef>
                        <a:spcAft>
                          <a:spcPts val="0"/>
                        </a:spcAft>
                        <a:buNone/>
                      </a:pPr>
                      <a:r>
                        <a:rPr lang="en">
                          <a:solidFill>
                            <a:srgbClr val="FFFFFF"/>
                          </a:solidFill>
                          <a:latin typeface="Encode Sans"/>
                          <a:ea typeface="Encode Sans"/>
                          <a:cs typeface="Encode Sans"/>
                          <a:sym typeface="Encode Sans"/>
                        </a:rPr>
                        <a:t>Incentive Stock Option</a:t>
                      </a:r>
                      <a:endParaRPr>
                        <a:solidFill>
                          <a:srgbClr val="FFFFFF"/>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Encode Sans"/>
                          <a:ea typeface="Encode Sans"/>
                          <a:cs typeface="Encode Sans"/>
                          <a:sym typeface="Encode Sans"/>
                        </a:rPr>
                        <a:t>Attract more investment</a:t>
                      </a:r>
                      <a:endParaRPr>
                        <a:solidFill>
                          <a:srgbClr val="FFFFFF"/>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385775">
                <a:tc>
                  <a:txBody>
                    <a:bodyPr/>
                    <a:lstStyle/>
                    <a:p>
                      <a:pPr indent="-317500" lvl="0" marL="457200" rtl="0" algn="l">
                        <a:spcBef>
                          <a:spcPts val="0"/>
                        </a:spcBef>
                        <a:spcAft>
                          <a:spcPts val="0"/>
                        </a:spcAft>
                        <a:buClr>
                          <a:srgbClr val="FFFFFF"/>
                        </a:buClr>
                        <a:buSzPts val="1400"/>
                        <a:buFont typeface="Encode Sans"/>
                        <a:buAutoNum type="arabicPeriod"/>
                      </a:pPr>
                      <a:r>
                        <a:rPr lang="en">
                          <a:solidFill>
                            <a:srgbClr val="FFFFFF"/>
                          </a:solidFill>
                          <a:latin typeface="Encode Sans"/>
                          <a:ea typeface="Encode Sans"/>
                          <a:cs typeface="Encode Sans"/>
                          <a:sym typeface="Encode Sans"/>
                        </a:rPr>
                        <a:t>Sell stock for more cash</a:t>
                      </a:r>
                      <a:endParaRPr>
                        <a:solidFill>
                          <a:srgbClr val="FFFFFF"/>
                        </a:solidFill>
                        <a:latin typeface="Encode Sans"/>
                        <a:ea typeface="Encode Sans"/>
                        <a:cs typeface="Encode Sans"/>
                        <a:sym typeface="Encode Sans"/>
                      </a:endParaRPr>
                    </a:p>
                    <a:p>
                      <a:pPr indent="-317500" lvl="0" marL="457200" rtl="0" algn="l">
                        <a:spcBef>
                          <a:spcPts val="0"/>
                        </a:spcBef>
                        <a:spcAft>
                          <a:spcPts val="0"/>
                        </a:spcAft>
                        <a:buClr>
                          <a:srgbClr val="FFFFFF"/>
                        </a:buClr>
                        <a:buSzPts val="1400"/>
                        <a:buFont typeface="Encode Sans"/>
                        <a:buAutoNum type="arabicPeriod"/>
                      </a:pPr>
                      <a:r>
                        <a:rPr lang="en">
                          <a:solidFill>
                            <a:srgbClr val="FFFFFF"/>
                          </a:solidFill>
                          <a:latin typeface="Encode Sans"/>
                          <a:ea typeface="Encode Sans"/>
                          <a:cs typeface="Encode Sans"/>
                          <a:sym typeface="Encode Sans"/>
                        </a:rPr>
                        <a:t>Increase employees’ motivation and sense of belonging</a:t>
                      </a:r>
                      <a:endParaRPr>
                        <a:solidFill>
                          <a:srgbClr val="FFFFFF"/>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rgbClr val="FFFFFF"/>
                        </a:buClr>
                        <a:buSzPts val="1400"/>
                        <a:buFont typeface="Encode Sans"/>
                        <a:buAutoNum type="arabicPeriod"/>
                      </a:pPr>
                      <a:r>
                        <a:rPr lang="en">
                          <a:solidFill>
                            <a:srgbClr val="FFFFFF"/>
                          </a:solidFill>
                          <a:latin typeface="Encode Sans"/>
                          <a:ea typeface="Encode Sans"/>
                          <a:cs typeface="Encode Sans"/>
                          <a:sym typeface="Encode Sans"/>
                        </a:rPr>
                        <a:t>Our </a:t>
                      </a:r>
                      <a:r>
                        <a:rPr lang="en">
                          <a:solidFill>
                            <a:schemeClr val="lt1"/>
                          </a:solidFill>
                          <a:latin typeface="Encode Sans"/>
                          <a:ea typeface="Encode Sans"/>
                          <a:cs typeface="Encode Sans"/>
                          <a:sym typeface="Encode Sans"/>
                        </a:rPr>
                        <a:t>fast-growing </a:t>
                      </a:r>
                      <a:r>
                        <a:rPr lang="en">
                          <a:solidFill>
                            <a:srgbClr val="FFFFFF"/>
                          </a:solidFill>
                          <a:latin typeface="Encode Sans"/>
                          <a:ea typeface="Encode Sans"/>
                          <a:cs typeface="Encode Sans"/>
                          <a:sym typeface="Encode Sans"/>
                        </a:rPr>
                        <a:t>earnings per share </a:t>
                      </a:r>
                      <a:r>
                        <a:rPr lang="en">
                          <a:solidFill>
                            <a:srgbClr val="F55C21"/>
                          </a:solidFill>
                          <a:latin typeface="Encode Sans"/>
                          <a:ea typeface="Encode Sans"/>
                          <a:cs typeface="Encode Sans"/>
                          <a:sym typeface="Encode Sans"/>
                        </a:rPr>
                        <a:t>(24% annual growth)</a:t>
                      </a:r>
                      <a:r>
                        <a:rPr lang="en">
                          <a:solidFill>
                            <a:srgbClr val="FFFFFF"/>
                          </a:solidFill>
                          <a:latin typeface="Encode Sans"/>
                          <a:ea typeface="Encode Sans"/>
                          <a:cs typeface="Encode Sans"/>
                          <a:sym typeface="Encode Sans"/>
                        </a:rPr>
                        <a:t> attract investors</a:t>
                      </a:r>
                      <a:endParaRPr>
                        <a:solidFill>
                          <a:srgbClr val="FFFFFF"/>
                        </a:solidFill>
                        <a:latin typeface="Encode Sans"/>
                        <a:ea typeface="Encode Sans"/>
                        <a:cs typeface="Encode Sans"/>
                        <a:sym typeface="Encode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Laert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